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  <p:sldMasterId id="2147483680" r:id="rId2"/>
    <p:sldMasterId id="2147483711" r:id="rId3"/>
    <p:sldMasterId id="2147483723" r:id="rId4"/>
    <p:sldMasterId id="2147483728" r:id="rId5"/>
    <p:sldMasterId id="2147483749" r:id="rId6"/>
    <p:sldMasterId id="2147483762" r:id="rId7"/>
  </p:sldMasterIdLst>
  <p:notesMasterIdLst>
    <p:notesMasterId r:id="rId70"/>
  </p:notesMasterIdLst>
  <p:handoutMasterIdLst>
    <p:handoutMasterId r:id="rId71"/>
  </p:handoutMasterIdLst>
  <p:sldIdLst>
    <p:sldId id="497" r:id="rId8"/>
    <p:sldId id="498" r:id="rId9"/>
    <p:sldId id="401" r:id="rId10"/>
    <p:sldId id="830" r:id="rId11"/>
    <p:sldId id="831" r:id="rId12"/>
    <p:sldId id="965" r:id="rId13"/>
    <p:sldId id="499" r:id="rId14"/>
    <p:sldId id="955" r:id="rId15"/>
    <p:sldId id="1042" r:id="rId16"/>
    <p:sldId id="971" r:id="rId17"/>
    <p:sldId id="973" r:id="rId18"/>
    <p:sldId id="1091" r:id="rId19"/>
    <p:sldId id="974" r:id="rId20"/>
    <p:sldId id="1092" r:id="rId21"/>
    <p:sldId id="982" r:id="rId22"/>
    <p:sldId id="983" r:id="rId23"/>
    <p:sldId id="1034" r:id="rId24"/>
    <p:sldId id="1045" r:id="rId25"/>
    <p:sldId id="987" r:id="rId26"/>
    <p:sldId id="988" r:id="rId27"/>
    <p:sldId id="970" r:id="rId28"/>
    <p:sldId id="989" r:id="rId29"/>
    <p:sldId id="990" r:id="rId30"/>
    <p:sldId id="991" r:id="rId31"/>
    <p:sldId id="1093" r:id="rId32"/>
    <p:sldId id="1104" r:id="rId33"/>
    <p:sldId id="1105" r:id="rId34"/>
    <p:sldId id="1106" r:id="rId35"/>
    <p:sldId id="1046" r:id="rId36"/>
    <p:sldId id="995" r:id="rId37"/>
    <p:sldId id="1094" r:id="rId38"/>
    <p:sldId id="1095" r:id="rId39"/>
    <p:sldId id="1000" r:id="rId40"/>
    <p:sldId id="1107" r:id="rId41"/>
    <p:sldId id="1102" r:id="rId42"/>
    <p:sldId id="1103" r:id="rId43"/>
    <p:sldId id="1063" r:id="rId44"/>
    <p:sldId id="1064" r:id="rId45"/>
    <p:sldId id="1065" r:id="rId46"/>
    <p:sldId id="1066" r:id="rId47"/>
    <p:sldId id="1067" r:id="rId48"/>
    <p:sldId id="1109" r:id="rId49"/>
    <p:sldId id="1068" r:id="rId50"/>
    <p:sldId id="1071" r:id="rId51"/>
    <p:sldId id="1072" r:id="rId52"/>
    <p:sldId id="1069" r:id="rId53"/>
    <p:sldId id="1073" r:id="rId54"/>
    <p:sldId id="1074" r:id="rId55"/>
    <p:sldId id="1078" r:id="rId56"/>
    <p:sldId id="1079" r:id="rId57"/>
    <p:sldId id="1080" r:id="rId58"/>
    <p:sldId id="1081" r:id="rId59"/>
    <p:sldId id="1082" r:id="rId60"/>
    <p:sldId id="1083" r:id="rId61"/>
    <p:sldId id="1084" r:id="rId62"/>
    <p:sldId id="1108" r:id="rId63"/>
    <p:sldId id="1097" r:id="rId64"/>
    <p:sldId id="1101" r:id="rId65"/>
    <p:sldId id="1111" r:id="rId66"/>
    <p:sldId id="1110" r:id="rId67"/>
    <p:sldId id="1112" r:id="rId68"/>
    <p:sldId id="1113" r:id="rId69"/>
  </p:sldIdLst>
  <p:sldSz cx="10693400" cy="7561263"/>
  <p:notesSz cx="6797675" cy="98726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68">
          <p15:clr>
            <a:srgbClr val="A4A3A4"/>
          </p15:clr>
        </p15:guide>
        <p15:guide id="3" pos="102" userDrawn="1">
          <p15:clr>
            <a:srgbClr val="A4A3A4"/>
          </p15:clr>
        </p15:guide>
        <p15:guide id="4" pos="6679" userDrawn="1">
          <p15:clr>
            <a:srgbClr val="A4A3A4"/>
          </p15:clr>
        </p15:guide>
        <p15:guide id="5" orient="horz" pos="4559" userDrawn="1">
          <p15:clr>
            <a:srgbClr val="A4A3A4"/>
          </p15:clr>
        </p15:guide>
        <p15:guide id="6" orient="horz" pos="2518" userDrawn="1">
          <p15:clr>
            <a:srgbClr val="A4A3A4"/>
          </p15:clr>
        </p15:guide>
        <p15:guide id="7" orient="horz" pos="1111" userDrawn="1">
          <p15:clr>
            <a:srgbClr val="A4A3A4"/>
          </p15:clr>
        </p15:guide>
        <p15:guide id="8" pos="6634" userDrawn="1">
          <p15:clr>
            <a:srgbClr val="A4A3A4"/>
          </p15:clr>
        </p15:guide>
        <p15:guide id="9" pos="5092" userDrawn="1">
          <p15:clr>
            <a:srgbClr val="A4A3A4"/>
          </p15:clr>
        </p15:guide>
        <p15:guide id="10" orient="horz" pos="7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6DBDD7"/>
    <a:srgbClr val="77933C"/>
    <a:srgbClr val="FFC000"/>
    <a:srgbClr val="404040"/>
    <a:srgbClr val="287790"/>
    <a:srgbClr val="F6DC8D"/>
    <a:srgbClr val="FDEADA"/>
    <a:srgbClr val="DAE4AA"/>
    <a:srgbClr val="BAD9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723" autoAdjust="0"/>
  </p:normalViewPr>
  <p:slideViewPr>
    <p:cSldViewPr>
      <p:cViewPr varScale="1">
        <p:scale>
          <a:sx n="105" d="100"/>
          <a:sy n="105" d="100"/>
        </p:scale>
        <p:origin x="1266" y="96"/>
      </p:cViewPr>
      <p:guideLst>
        <p:guide pos="3368"/>
        <p:guide pos="102"/>
        <p:guide pos="6679"/>
        <p:guide orient="horz" pos="4559"/>
        <p:guide orient="horz" pos="2518"/>
        <p:guide orient="horz" pos="1111"/>
        <p:guide pos="6634"/>
        <p:guide pos="5092"/>
        <p:guide orient="horz" pos="7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38"/>
    </p:cViewPr>
  </p:sorterViewPr>
  <p:notesViewPr>
    <p:cSldViewPr>
      <p:cViewPr varScale="1">
        <p:scale>
          <a:sx n="80" d="100"/>
          <a:sy n="80" d="100"/>
        </p:scale>
        <p:origin x="3156" y="12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ACDCC43A-C847-44D1-8F4C-C3F3DD6E9FC4}" type="datetimeFigureOut">
              <a:rPr lang="ko-KR" altLang="en-US" smtClean="0"/>
              <a:t>2021-12-07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F702CB92-BD8A-4A9D-BD63-0DD48BEAC5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151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FBE7FF29-7C22-4B33-9D6A-8CDB38AC44B5}" type="datetimeFigureOut">
              <a:rPr lang="ko-KR" altLang="en-US" smtClean="0"/>
              <a:t>2021-12-07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2638" y="741363"/>
            <a:ext cx="523240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9" tIns="45514" rIns="91029" bIns="455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029" tIns="45514" rIns="91029" bIns="4551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C34931C5-F245-4ECD-8064-4700C35BDB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850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4695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651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1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2117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422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4165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0347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18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18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18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3274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94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6845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3626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2207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9087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1328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6796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8669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5167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7550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2821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05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1"/>
          <p:cNvSpPr>
            <a:spLocks noGrp="1"/>
          </p:cNvSpPr>
          <p:nvPr>
            <p:ph type="title"/>
          </p:nvPr>
        </p:nvSpPr>
        <p:spPr>
          <a:xfrm>
            <a:off x="738189" y="1188343"/>
            <a:ext cx="2736303" cy="482352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텍스트 개체 틀 31"/>
          <p:cNvSpPr>
            <a:spLocks noGrp="1"/>
          </p:cNvSpPr>
          <p:nvPr>
            <p:ph type="body" sz="quarter" idx="11"/>
          </p:nvPr>
        </p:nvSpPr>
        <p:spPr>
          <a:xfrm>
            <a:off x="3762524" y="1188343"/>
            <a:ext cx="5994772" cy="2304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Noto Sans CJK KR Regular" pitchFamily="34" charset="-127"/>
                <a:ea typeface="Noto Sans CJK KR Regular" pitchFamily="34" charset="-127"/>
              </a:defRPr>
            </a:lvl1pPr>
          </a:lstStyle>
          <a:p>
            <a:pPr lv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312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>
            <a:spLocks noGrp="1"/>
          </p:cNvSpPr>
          <p:nvPr>
            <p:ph type="ctrTitle"/>
          </p:nvPr>
        </p:nvSpPr>
        <p:spPr>
          <a:xfrm>
            <a:off x="234132" y="252239"/>
            <a:ext cx="1045926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78AB301-7AA5-41DD-A60D-B3E771D10B23}"/>
              </a:ext>
            </a:extLst>
          </p:cNvPr>
          <p:cNvSpPr/>
          <p:nvPr userDrawn="1"/>
        </p:nvSpPr>
        <p:spPr>
          <a:xfrm>
            <a:off x="280616" y="1068834"/>
            <a:ext cx="10066535" cy="602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76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핑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11">
            <a:extLst>
              <a:ext uri="{FF2B5EF4-FFF2-40B4-BE49-F238E27FC236}">
                <a16:creationId xmlns:a16="http://schemas.microsoft.com/office/drawing/2014/main" id="{B62C724E-532E-4329-8985-0475C5615846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DEA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7778270-8CC8-423F-9E83-14A0D46375F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ABCD3020-DD19-41FF-904A-600E5ACF544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9132FD92-A446-4C50-B7CC-C250595A3A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5" name="모서리가 둥근 직사각형 11">
            <a:extLst>
              <a:ext uri="{FF2B5EF4-FFF2-40B4-BE49-F238E27FC236}">
                <a16:creationId xmlns:a16="http://schemas.microsoft.com/office/drawing/2014/main" id="{44D1B6C3-50AE-4A8D-987F-1244C0950B93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16DD6E31-0F30-4C1C-B9AD-FA1920604AA8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FA6C94A8-FE47-43F2-BE1B-CA452CEE9DF7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782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블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7EC8B3B-9FB6-4A60-BD5C-652293CEA96E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6DB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9B2CD101-9777-4079-B3A4-1FDD2A503167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CE3D1DA1-1538-4575-9EE7-CBC2035AE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1142F9A6-B67E-40A6-A834-43176AA6F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5CE31123-D127-46F5-BEB9-831C5AA5E627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83DABDB5-7736-4B09-846B-D50E4C46767C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BFDA276-46A5-44D7-8F50-52BEEB84F9CE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451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노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EADD3364-AD25-43EF-9708-FC93B560263D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730640C-EA8A-4504-8E80-5EED26735F8D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ABFC04D-0D00-4F94-B23A-35085157AB5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327821DE-2733-4045-BF4C-35C585995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6" name="모서리가 둥근 직사각형 11">
            <a:extLst>
              <a:ext uri="{FF2B5EF4-FFF2-40B4-BE49-F238E27FC236}">
                <a16:creationId xmlns:a16="http://schemas.microsoft.com/office/drawing/2014/main" id="{3990EC45-95DC-47B6-981C-5446B33EA46D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D0290488-0CC7-4BA2-ABAE-141B4302F817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28072B75-54A4-4711-BEF6-8023684E8BE8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17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그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FE1FF1E-8E80-429F-9FA6-C2381B05B239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DAE4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4CF4D0E1-46E0-4EE0-A645-12E8F8FB38A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E0B1C71-ADBC-4725-9E6E-65FB5CBA91C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7AFD5BC4-B8B0-4555-9572-A699C35CA1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DEC36445-4502-40F7-A11C-7690315A3F4C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25D94DA-515D-40E3-B493-693643C35F50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EA4DCAEC-CC25-4AA7-B42F-5EB12189262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916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E87C1C73-A1BA-4FE5-830E-B5C240083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모서리가 둥근 직사각형 14">
            <a:extLst>
              <a:ext uri="{FF2B5EF4-FFF2-40B4-BE49-F238E27FC236}">
                <a16:creationId xmlns:a16="http://schemas.microsoft.com/office/drawing/2014/main" id="{E6D0653A-BE0A-4114-A3FE-AC283A0DDB6C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78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D4EA264D-08E3-45EB-906A-7BBCBD044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965BE095-185D-4566-AC9C-2701D7BA8EA7}"/>
              </a:ext>
            </a:extLst>
          </p:cNvPr>
          <p:cNvSpPr/>
          <p:nvPr userDrawn="1"/>
        </p:nvSpPr>
        <p:spPr>
          <a:xfrm>
            <a:off x="8227021" y="1476375"/>
            <a:ext cx="2279272" cy="5904656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362706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D3649F9F-AAD6-482F-9930-2937DD837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C9C31F8C-2EFC-4B83-8522-B3EE0F958A25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64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4" name="직사각형 13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12B14EFE-9B9A-4428-BF10-438C14CB4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1" name="모서리가 둥근 직사각형 14">
            <a:extLst>
              <a:ext uri="{FF2B5EF4-FFF2-40B4-BE49-F238E27FC236}">
                <a16:creationId xmlns:a16="http://schemas.microsoft.com/office/drawing/2014/main" id="{A52D7DC5-2CB6-4924-81D2-CEC3E5BACF66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457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노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EADD3364-AD25-43EF-9708-FC93B560263D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730640C-EA8A-4504-8E80-5EED26735F8D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ABFC04D-0D00-4F94-B23A-35085157AB5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327821DE-2733-4045-BF4C-35C585995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6" name="모서리가 둥근 직사각형 11">
            <a:extLst>
              <a:ext uri="{FF2B5EF4-FFF2-40B4-BE49-F238E27FC236}">
                <a16:creationId xmlns:a16="http://schemas.microsoft.com/office/drawing/2014/main" id="{3990EC45-95DC-47B6-981C-5446B33EA46D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D0290488-0CC7-4BA2-ABAE-141B4302F817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28072B75-54A4-4711-BEF6-8023684E8BE8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9792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노랑)화면페이지_업무흐름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EADD3364-AD25-43EF-9708-FC93B560263D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730640C-EA8A-4504-8E80-5EED26735F8D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ABFC04D-0D00-4F94-B23A-35085157AB5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327821DE-2733-4045-BF4C-35C585995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6" name="모서리가 둥근 직사각형 11">
            <a:extLst>
              <a:ext uri="{FF2B5EF4-FFF2-40B4-BE49-F238E27FC236}">
                <a16:creationId xmlns:a16="http://schemas.microsoft.com/office/drawing/2014/main" id="{3990EC45-95DC-47B6-981C-5446B33EA46D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D0290488-0CC7-4BA2-ABAE-141B4302F817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28072B75-54A4-4711-BEF6-8023684E8BE8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제목 1"/>
          <p:cNvSpPr>
            <a:spLocks noGrp="1"/>
          </p:cNvSpPr>
          <p:nvPr>
            <p:ph type="ctrTitle"/>
          </p:nvPr>
        </p:nvSpPr>
        <p:spPr>
          <a:xfrm>
            <a:off x="234132" y="252239"/>
            <a:ext cx="1045926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78AB301-7AA5-41DD-A60D-B3E771D10B23}"/>
              </a:ext>
            </a:extLst>
          </p:cNvPr>
          <p:cNvSpPr/>
          <p:nvPr userDrawn="1"/>
        </p:nvSpPr>
        <p:spPr>
          <a:xfrm>
            <a:off x="280616" y="1068834"/>
            <a:ext cx="10066535" cy="602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8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그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FE1FF1E-8E80-429F-9FA6-C2381B05B239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DAE4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4CF4D0E1-46E0-4EE0-A645-12E8F8FB38A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E0B1C71-ADBC-4725-9E6E-65FB5CBA91C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7AFD5BC4-B8B0-4555-9572-A699C35CA1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DEC36445-4502-40F7-A11C-7690315A3F4C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25D94DA-515D-40E3-B493-693643C35F50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EA4DCAEC-CC25-4AA7-B42F-5EB12189262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049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그린)화면페이지_업무흐름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FE1FF1E-8E80-429F-9FA6-C2381B05B239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DAE4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4CF4D0E1-46E0-4EE0-A645-12E8F8FB38A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E0B1C71-ADBC-4725-9E6E-65FB5CBA91C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7AFD5BC4-B8B0-4555-9572-A699C35CA1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DEC36445-4502-40F7-A11C-7690315A3F4C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25D94DA-515D-40E3-B493-693643C35F50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EA4DCAEC-CC25-4AA7-B42F-5EB12189262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제목 1"/>
          <p:cNvSpPr>
            <a:spLocks noGrp="1"/>
          </p:cNvSpPr>
          <p:nvPr>
            <p:ph type="ctrTitle"/>
          </p:nvPr>
        </p:nvSpPr>
        <p:spPr>
          <a:xfrm>
            <a:off x="234132" y="252239"/>
            <a:ext cx="1045926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78AB301-7AA5-41DD-A60D-B3E771D10B23}"/>
              </a:ext>
            </a:extLst>
          </p:cNvPr>
          <p:cNvSpPr/>
          <p:nvPr userDrawn="1"/>
        </p:nvSpPr>
        <p:spPr>
          <a:xfrm>
            <a:off x="280616" y="1068834"/>
            <a:ext cx="10066535" cy="602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58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블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7EC8B3B-9FB6-4A60-BD5C-652293CEA96E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6DB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9B2CD101-9777-4079-B3A4-1FDD2A503167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CE3D1DA1-1538-4575-9EE7-CBC2035AE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1142F9A6-B67E-40A6-A834-43176AA6F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5CE31123-D127-46F5-BEB9-831C5AA5E627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83DABDB5-7736-4B09-846B-D50E4C46767C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BFDA276-46A5-44D7-8F50-52BEEB84F9CE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6706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핑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11">
            <a:extLst>
              <a:ext uri="{FF2B5EF4-FFF2-40B4-BE49-F238E27FC236}">
                <a16:creationId xmlns:a16="http://schemas.microsoft.com/office/drawing/2014/main" id="{B62C724E-532E-4329-8985-0475C5615846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DEA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7778270-8CC8-423F-9E83-14A0D46375F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ABCD3020-DD19-41FF-904A-600E5ACF544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9132FD92-A446-4C50-B7CC-C250595A3A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5" name="모서리가 둥근 직사각형 11">
            <a:extLst>
              <a:ext uri="{FF2B5EF4-FFF2-40B4-BE49-F238E27FC236}">
                <a16:creationId xmlns:a16="http://schemas.microsoft.com/office/drawing/2014/main" id="{44D1B6C3-50AE-4A8D-987F-1244C0950B93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16DD6E31-0F30-4C1C-B9AD-FA1920604AA8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FA6C94A8-FE47-43F2-BE1B-CA452CEE9DF7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7254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E87C1C73-A1BA-4FE5-830E-B5C240083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모서리가 둥근 직사각형 14">
            <a:extLst>
              <a:ext uri="{FF2B5EF4-FFF2-40B4-BE49-F238E27FC236}">
                <a16:creationId xmlns:a16="http://schemas.microsoft.com/office/drawing/2014/main" id="{E6D0653A-BE0A-4114-A3FE-AC283A0DDB6C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12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D4EA264D-08E3-45EB-906A-7BBCBD044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965BE095-185D-4566-AC9C-2701D7BA8EA7}"/>
              </a:ext>
            </a:extLst>
          </p:cNvPr>
          <p:cNvSpPr/>
          <p:nvPr userDrawn="1"/>
        </p:nvSpPr>
        <p:spPr>
          <a:xfrm>
            <a:off x="8227021" y="1476375"/>
            <a:ext cx="2279272" cy="5904656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2041821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4" name="직사각형 13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12B14EFE-9B9A-4428-BF10-438C14CB4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1" name="모서리가 둥근 직사각형 14">
            <a:extLst>
              <a:ext uri="{FF2B5EF4-FFF2-40B4-BE49-F238E27FC236}">
                <a16:creationId xmlns:a16="http://schemas.microsoft.com/office/drawing/2014/main" id="{A52D7DC5-2CB6-4924-81D2-CEC3E5BACF66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142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D3649F9F-AAD6-482F-9930-2937DD837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C9C31F8C-2EFC-4B83-8522-B3EE0F958A25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891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블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7EC8B3B-9FB6-4A60-BD5C-652293CEA96E}"/>
              </a:ext>
            </a:extLst>
          </p:cNvPr>
          <p:cNvSpPr/>
          <p:nvPr userDrawn="1"/>
        </p:nvSpPr>
        <p:spPr>
          <a:xfrm>
            <a:off x="-13273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6DB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9B2CD101-9777-4079-B3A4-1FDD2A503167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CE3D1DA1-1538-4575-9EE7-CBC2035AE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1142F9A6-B67E-40A6-A834-43176AA6F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5CE31123-D127-46F5-BEB9-831C5AA5E627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83DABDB5-7736-4B09-846B-D50E4C46767C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BFDA276-46A5-44D7-8F50-52BEEB84F9CE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3908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26136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3">
            <a:extLst>
              <a:ext uri="{FF2B5EF4-FFF2-40B4-BE49-F238E27FC236}">
                <a16:creationId xmlns:a16="http://schemas.microsoft.com/office/drawing/2014/main" id="{21C29BF9-0E8C-41F2-98C6-364DA97E4284}"/>
              </a:ext>
            </a:extLst>
          </p:cNvPr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4">
            <a:extLst>
              <a:ext uri="{FF2B5EF4-FFF2-40B4-BE49-F238E27FC236}">
                <a16:creationId xmlns:a16="http://schemas.microsoft.com/office/drawing/2014/main" id="{4DF2C0A9-482D-425D-B977-1431B69540E9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9C1CAE53-27A1-4042-B909-5EB57E0FD7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3522227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13">
            <a:extLst>
              <a:ext uri="{FF2B5EF4-FFF2-40B4-BE49-F238E27FC236}">
                <a16:creationId xmlns:a16="http://schemas.microsoft.com/office/drawing/2014/main" id="{73714AD9-2B4B-49AA-A605-1A3532844437}"/>
              </a:ext>
            </a:extLst>
          </p:cNvPr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14">
            <a:extLst>
              <a:ext uri="{FF2B5EF4-FFF2-40B4-BE49-F238E27FC236}">
                <a16:creationId xmlns:a16="http://schemas.microsoft.com/office/drawing/2014/main" id="{8A9D6E3E-CEF0-4D1D-AAE8-4FCA9F6114AB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00D453E9-EF37-4AFE-9485-364902849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1936997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3">
            <a:extLst>
              <a:ext uri="{FF2B5EF4-FFF2-40B4-BE49-F238E27FC236}">
                <a16:creationId xmlns:a16="http://schemas.microsoft.com/office/drawing/2014/main" id="{211D52D0-78F0-49B3-8C4C-C266EC075DE9}"/>
              </a:ext>
            </a:extLst>
          </p:cNvPr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4">
            <a:extLst>
              <a:ext uri="{FF2B5EF4-FFF2-40B4-BE49-F238E27FC236}">
                <a16:creationId xmlns:a16="http://schemas.microsoft.com/office/drawing/2014/main" id="{3F01AA44-B6C8-4A7C-A2F4-7C3AC557B45D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05604F3D-3877-4469-9050-7DF0AAAD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8809780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14">
            <a:extLst>
              <a:ext uri="{FF2B5EF4-FFF2-40B4-BE49-F238E27FC236}">
                <a16:creationId xmlns:a16="http://schemas.microsoft.com/office/drawing/2014/main" id="{FC3F9871-BD57-4D63-9123-0E211ADB343F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437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AAD9F0B-FCF5-492F-9119-4CB501B4E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2" name="모서리가 둥근 직사각형 14">
            <a:extLst>
              <a:ext uri="{FF2B5EF4-FFF2-40B4-BE49-F238E27FC236}">
                <a16:creationId xmlns:a16="http://schemas.microsoft.com/office/drawing/2014/main" id="{BA38AD98-D932-4176-8FC5-0FAF34E370BF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6447585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64FD5AFD-BE46-4FFD-8F74-6D572645A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1" name="모서리가 둥근 직사각형 14">
            <a:extLst>
              <a:ext uri="{FF2B5EF4-FFF2-40B4-BE49-F238E27FC236}">
                <a16:creationId xmlns:a16="http://schemas.microsoft.com/office/drawing/2014/main" id="{168C74A1-E9CB-4B18-92B5-051126167C47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28887690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9604F70B-24A4-437D-A9BB-B6BE7C7D1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16AD5EC3-890A-4909-87FD-86527F1A92FF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DFD62D3-473C-450A-B521-309331BC4883}"/>
              </a:ext>
            </a:extLst>
          </p:cNvPr>
          <p:cNvSpPr/>
          <p:nvPr userDrawn="1"/>
        </p:nvSpPr>
        <p:spPr>
          <a:xfrm>
            <a:off x="0" y="2556495"/>
            <a:ext cx="10693400" cy="3926475"/>
          </a:xfrm>
          <a:prstGeom prst="rect">
            <a:avLst/>
          </a:prstGeom>
          <a:solidFill>
            <a:srgbClr val="F6DC8D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그림 4" descr="개체이(가) 표시된 사진&#10;&#10;자동 생성된 설명">
            <a:extLst>
              <a:ext uri="{FF2B5EF4-FFF2-40B4-BE49-F238E27FC236}">
                <a16:creationId xmlns:a16="http://schemas.microsoft.com/office/drawing/2014/main" id="{26BEB1C8-9F08-46D9-9ADD-CC987C671A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77"/>
          <a:stretch/>
        </p:blipFill>
        <p:spPr>
          <a:xfrm>
            <a:off x="6858869" y="2556495"/>
            <a:ext cx="3834532" cy="2748642"/>
          </a:xfrm>
          <a:prstGeom prst="rect">
            <a:avLst/>
          </a:prstGeom>
        </p:spPr>
      </p:pic>
      <p:sp>
        <p:nvSpPr>
          <p:cNvPr id="6" name="모서리가 둥근 직사각형 11">
            <a:extLst>
              <a:ext uri="{FF2B5EF4-FFF2-40B4-BE49-F238E27FC236}">
                <a16:creationId xmlns:a16="http://schemas.microsoft.com/office/drawing/2014/main" id="{661A767F-5D36-4F0C-8729-0AF27FC831D9}"/>
              </a:ext>
            </a:extLst>
          </p:cNvPr>
          <p:cNvSpPr/>
          <p:nvPr userDrawn="1"/>
        </p:nvSpPr>
        <p:spPr>
          <a:xfrm>
            <a:off x="536945" y="2847983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8A87D46-D48B-4A44-AAFA-1848F9E07C72}"/>
              </a:ext>
            </a:extLst>
          </p:cNvPr>
          <p:cNvSpPr/>
          <p:nvPr userDrawn="1"/>
        </p:nvSpPr>
        <p:spPr>
          <a:xfrm>
            <a:off x="8952369" y="3129103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45BD068-E573-46DC-A8A1-CFC8D561E139}"/>
              </a:ext>
            </a:extLst>
          </p:cNvPr>
          <p:cNvCxnSpPr>
            <a:cxnSpLocks/>
          </p:cNvCxnSpPr>
          <p:nvPr userDrawn="1"/>
        </p:nvCxnSpPr>
        <p:spPr>
          <a:xfrm flipV="1">
            <a:off x="9917914" y="5839175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27BAD10B-36F7-45AE-A810-FDD38C4FAD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78970" y="3043422"/>
            <a:ext cx="8074025" cy="2850632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490E606-330F-49C2-AFAB-771218D8074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4304654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54089D1B-BE63-4034-8278-E1B92AC6482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423678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8797293" y="686413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smtClean="0"/>
              <a:t>경북대학교</a:t>
            </a:r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3910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모서리가 둥근 직사각형 11">
            <a:extLst>
              <a:ext uri="{FF2B5EF4-FFF2-40B4-BE49-F238E27FC236}">
                <a16:creationId xmlns:a16="http://schemas.microsoft.com/office/drawing/2014/main" id="{5800B28A-9880-4700-8B6D-E0980EF8D61C}"/>
              </a:ext>
            </a:extLst>
          </p:cNvPr>
          <p:cNvSpPr/>
          <p:nvPr userDrawn="1"/>
        </p:nvSpPr>
        <p:spPr>
          <a:xfrm>
            <a:off x="808" y="0"/>
            <a:ext cx="3473684" cy="5808677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 userDrawn="1"/>
        </p:nvSpPr>
        <p:spPr>
          <a:xfrm>
            <a:off x="808" y="1752585"/>
            <a:ext cx="3473684" cy="5808677"/>
          </a:xfrm>
          <a:prstGeom prst="roundRect">
            <a:avLst>
              <a:gd name="adj" fmla="val 0"/>
            </a:avLst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7" name="그림 146">
            <a:extLst>
              <a:ext uri="{FF2B5EF4-FFF2-40B4-BE49-F238E27FC236}">
                <a16:creationId xmlns:a16="http://schemas.microsoft.com/office/drawing/2014/main" id="{22E88A47-5FA9-41A7-B59B-3CA0423D1B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65" y="1752586"/>
            <a:ext cx="2323471" cy="5808677"/>
          </a:xfrm>
          <a:prstGeom prst="rect">
            <a:avLst/>
          </a:prstGeom>
        </p:spPr>
      </p:pic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8CCC3B5-3F11-4FF8-9B8A-DB8D0548D935}"/>
              </a:ext>
            </a:extLst>
          </p:cNvPr>
          <p:cNvCxnSpPr>
            <a:cxnSpLocks/>
          </p:cNvCxnSpPr>
          <p:nvPr userDrawn="1"/>
        </p:nvCxnSpPr>
        <p:spPr>
          <a:xfrm flipV="1">
            <a:off x="3690517" y="5324946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06790A8C-CD1D-45D2-82F5-A3E584F7C29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90516" y="6443970"/>
            <a:ext cx="1026221" cy="67042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1" name="그림 140" descr="개체이(가) 표시된 사진&#10;&#10;자동 생성된 설명">
            <a:extLst>
              <a:ext uri="{FF2B5EF4-FFF2-40B4-BE49-F238E27FC236}">
                <a16:creationId xmlns:a16="http://schemas.microsoft.com/office/drawing/2014/main" id="{A5A66CA2-C4D1-403D-BDA7-E67F3C01E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373" y="0"/>
            <a:ext cx="4571088" cy="2556495"/>
          </a:xfrm>
          <a:prstGeom prst="rect">
            <a:avLst/>
          </a:prstGeom>
        </p:spPr>
      </p:pic>
      <p:sp>
        <p:nvSpPr>
          <p:cNvPr id="144" name="타원 143">
            <a:extLst>
              <a:ext uri="{FF2B5EF4-FFF2-40B4-BE49-F238E27FC236}">
                <a16:creationId xmlns:a16="http://schemas.microsoft.com/office/drawing/2014/main" id="{E3F18D9D-76D5-4D62-BAF0-986C864D9FE9}"/>
              </a:ext>
            </a:extLst>
          </p:cNvPr>
          <p:cNvSpPr/>
          <p:nvPr userDrawn="1"/>
        </p:nvSpPr>
        <p:spPr>
          <a:xfrm>
            <a:off x="1536186" y="319996"/>
            <a:ext cx="1212315" cy="1212315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89A75CB2-CDD7-4712-9320-C4A9008FA80C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1532311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1">
            <a:extLst>
              <a:ext uri="{FF2B5EF4-FFF2-40B4-BE49-F238E27FC236}">
                <a16:creationId xmlns:a16="http://schemas.microsoft.com/office/drawing/2014/main" id="{1CEFE822-B151-4504-AC07-E598169CDEFC}"/>
              </a:ext>
            </a:extLst>
          </p:cNvPr>
          <p:cNvSpPr/>
          <p:nvPr userDrawn="1"/>
        </p:nvSpPr>
        <p:spPr>
          <a:xfrm>
            <a:off x="378148" y="1332359"/>
            <a:ext cx="221335" cy="216024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50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모서리가 둥근 직사각형 11">
            <a:extLst>
              <a:ext uri="{FF2B5EF4-FFF2-40B4-BE49-F238E27FC236}">
                <a16:creationId xmlns:a16="http://schemas.microsoft.com/office/drawing/2014/main" id="{D80985C9-8E7C-4790-95B9-E34CA3E2DFA0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DEA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11">
            <a:extLst>
              <a:ext uri="{FF2B5EF4-FFF2-40B4-BE49-F238E27FC236}">
                <a16:creationId xmlns:a16="http://schemas.microsoft.com/office/drawing/2014/main" id="{5195BA14-FF98-45CA-AB24-168396A587C6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01C0F70-4EF2-428B-9D5F-E973A03F9349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4C930B5B-E7F4-4A5E-84DC-6BEEB5F8837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F128E15F-0E3A-478B-899F-451499AA14C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2" y="0"/>
            <a:ext cx="4442337" cy="2484487"/>
          </a:xfrm>
          <a:prstGeom prst="rect">
            <a:avLst/>
          </a:prstGeom>
        </p:spPr>
      </p:pic>
      <p:sp>
        <p:nvSpPr>
          <p:cNvPr id="8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66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76" r:id="rId2"/>
    <p:sldLayoutId id="2147483777" r:id="rId3"/>
    <p:sldLayoutId id="2147483778" r:id="rId4"/>
    <p:sldLayoutId id="2147483779" r:id="rId5"/>
    <p:sldLayoutId id="2147483782" r:id="rId6"/>
    <p:sldLayoutId id="2147483783" r:id="rId7"/>
    <p:sldLayoutId id="2147483784" r:id="rId8"/>
    <p:sldLayoutId id="2147483785" r:id="rId9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14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75" r:id="rId2"/>
    <p:sldLayoutId id="2147483725" r:id="rId3"/>
    <p:sldLayoutId id="2147483773" r:id="rId4"/>
    <p:sldLayoutId id="2147483726" r:id="rId5"/>
    <p:sldLayoutId id="2147483727" r:id="rId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D0C09651-AACF-4F50-AC18-7C38F208AAE5}"/>
              </a:ext>
            </a:extLst>
          </p:cNvPr>
          <p:cNvSpPr/>
          <p:nvPr userDrawn="1"/>
        </p:nvSpPr>
        <p:spPr>
          <a:xfrm>
            <a:off x="162124" y="180231"/>
            <a:ext cx="10441159" cy="1008112"/>
          </a:xfrm>
          <a:prstGeom prst="rect">
            <a:avLst/>
          </a:prstGeom>
          <a:solidFill>
            <a:srgbClr val="6DBD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8760D7F-BC96-4AEB-8ED0-B3DD6C5827D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83004" y="-169312"/>
            <a:ext cx="2448907" cy="1369612"/>
          </a:xfrm>
          <a:prstGeom prst="rect">
            <a:avLst/>
          </a:prstGeom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AFC15F33-E8E8-4159-BAFB-020468351414}"/>
              </a:ext>
            </a:extLst>
          </p:cNvPr>
          <p:cNvSpPr/>
          <p:nvPr userDrawn="1"/>
        </p:nvSpPr>
        <p:spPr>
          <a:xfrm>
            <a:off x="9112554" y="319677"/>
            <a:ext cx="668697" cy="668697"/>
          </a:xfrm>
          <a:prstGeom prst="ellipse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40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80" r:id="rId5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2E74714F-84CA-4BF0-9E74-A255CF5603F6}"/>
              </a:ext>
            </a:extLst>
          </p:cNvPr>
          <p:cNvSpPr/>
          <p:nvPr userDrawn="1"/>
        </p:nvSpPr>
        <p:spPr>
          <a:xfrm>
            <a:off x="162124" y="180231"/>
            <a:ext cx="10441159" cy="1008112"/>
          </a:xfrm>
          <a:prstGeom prst="rect">
            <a:avLst/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3C2039CD-A150-4D06-8E69-25E592FDC6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83004" y="-169312"/>
            <a:ext cx="2448907" cy="1369612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153E18EF-01B9-4280-B689-711EE015324D}"/>
              </a:ext>
            </a:extLst>
          </p:cNvPr>
          <p:cNvSpPr/>
          <p:nvPr userDrawn="1"/>
        </p:nvSpPr>
        <p:spPr>
          <a:xfrm>
            <a:off x="9112554" y="319677"/>
            <a:ext cx="668697" cy="668697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71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6611193-7F9C-4B2B-8567-978696525031}"/>
              </a:ext>
            </a:extLst>
          </p:cNvPr>
          <p:cNvSpPr/>
          <p:nvPr userDrawn="1"/>
        </p:nvSpPr>
        <p:spPr>
          <a:xfrm>
            <a:off x="162124" y="180231"/>
            <a:ext cx="10441159" cy="1008112"/>
          </a:xfrm>
          <a:prstGeom prst="rect">
            <a:avLst/>
          </a:prstGeom>
          <a:solidFill>
            <a:srgbClr val="BAD9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364000A-A52B-4E85-A3A0-6C37C2539F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83004" y="-169312"/>
            <a:ext cx="2448907" cy="1369612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70CB31F5-4486-49DE-93C7-8B00D30BED83}"/>
              </a:ext>
            </a:extLst>
          </p:cNvPr>
          <p:cNvSpPr/>
          <p:nvPr userDrawn="1"/>
        </p:nvSpPr>
        <p:spPr>
          <a:xfrm>
            <a:off x="9112554" y="319677"/>
            <a:ext cx="668697" cy="668697"/>
          </a:xfrm>
          <a:prstGeom prst="ellipse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43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5.png"/><Relationship Id="rId7" Type="http://schemas.openxmlformats.org/officeDocument/2006/relationships/image" Target="../media/image4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7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0.PNG"/><Relationship Id="rId4" Type="http://schemas.openxmlformats.org/officeDocument/2006/relationships/image" Target="../media/image8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3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98228" y="885214"/>
            <a:ext cx="6148720" cy="441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경북대학교</a:t>
            </a:r>
            <a:endParaRPr kumimoji="0" lang="en-US" altLang="ko-KR" sz="2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98228" y="1326354"/>
            <a:ext cx="54775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4500" b="1" err="1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자료집계</a:t>
            </a:r>
            <a:endParaRPr lang="en-US" altLang="ko-KR" sz="45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8479964" y="468263"/>
            <a:ext cx="1704789" cy="416951"/>
          </a:xfrm>
          <a:prstGeom prst="roundRect">
            <a:avLst>
              <a:gd name="adj" fmla="val 50000"/>
            </a:avLst>
          </a:prstGeom>
          <a:solidFill>
            <a:srgbClr val="F49052"/>
          </a:solidFill>
          <a:ln>
            <a:solidFill>
              <a:srgbClr val="F49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500" noProof="0">
                <a:solidFill>
                  <a:prstClr val="white"/>
                </a:solidFill>
                <a:latin typeface="Noto Sans CJK KR Regular" pitchFamily="34" charset="-127"/>
                <a:ea typeface="Noto Sans CJK KR Regular" pitchFamily="34" charset="-127"/>
              </a:rPr>
              <a:t>따라하기 </a:t>
            </a:r>
            <a:r>
              <a:rPr lang="ko-KR" altLang="en-US" sz="1500">
                <a:solidFill>
                  <a:prstClr val="white"/>
                </a:solidFill>
                <a:latin typeface="Noto Sans CJK KR Regular" pitchFamily="34" charset="-127"/>
                <a:ea typeface="Noto Sans CJK KR Regular" pitchFamily="34" charset="-127"/>
              </a:rPr>
              <a:t>매</a:t>
            </a:r>
            <a:r>
              <a:rPr lang="ko-KR" altLang="en-US" sz="1500" noProof="0" err="1">
                <a:solidFill>
                  <a:prstClr val="white"/>
                </a:solidFill>
                <a:latin typeface="Noto Sans CJK KR Regular" pitchFamily="34" charset="-127"/>
                <a:ea typeface="Noto Sans CJK KR Regular" pitchFamily="34" charset="-127"/>
              </a:rPr>
              <a:t>뉴얼</a:t>
            </a:r>
            <a:endParaRPr kumimoji="0" lang="ko-KR" alt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15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9">
            <a:extLst>
              <a:ext uri="{FF2B5EF4-FFF2-40B4-BE49-F238E27FC236}">
                <a16:creationId xmlns:a16="http://schemas.microsoft.com/office/drawing/2014/main" id="{0F95BC9C-EEA9-4DE9-B4DD-148A89B06505}"/>
              </a:ext>
            </a:extLst>
          </p:cNvPr>
          <p:cNvSpPr txBox="1">
            <a:spLocks/>
          </p:cNvSpPr>
          <p:nvPr/>
        </p:nvSpPr>
        <p:spPr>
          <a:xfrm>
            <a:off x="3906540" y="1188343"/>
            <a:ext cx="6480720" cy="6041132"/>
          </a:xfrm>
          <a:prstGeom prst="rect">
            <a:avLst/>
          </a:prstGeom>
        </p:spPr>
        <p:txBody>
          <a:bodyPr anchor="t" anchorCtr="0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lnSpc>
                <a:spcPct val="150000"/>
              </a:lnSpc>
              <a:defRPr/>
            </a:pPr>
            <a:r>
              <a:rPr lang="en-US" altLang="ko-KR" sz="2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I. </a:t>
            </a:r>
            <a:r>
              <a: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시스템 개요</a:t>
            </a:r>
            <a:endParaRPr kumimoji="0" lang="en-US" altLang="ko-KR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  <a:p>
            <a:pPr marL="895350" lvl="0" indent="-271463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noProof="0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자료집계</a:t>
            </a: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</a:rPr>
              <a:t> 개요</a:t>
            </a: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</a:endParaRPr>
          </a:p>
          <a:p>
            <a:pPr marL="623888" marR="0" lvl="0" indent="280988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</a:rPr>
              <a:t>업무처리 흐름도</a:t>
            </a: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</a:endParaRP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메뉴 및 권한</a:t>
            </a: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II. </a:t>
            </a:r>
            <a:r>
              <a:rPr kumimoji="0" lang="ko-KR" alt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세부업무</a:t>
            </a: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집계자료</a:t>
            </a:r>
            <a:endParaRPr lang="ko-KR" altLang="en-US" sz="14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제출자료</a:t>
            </a: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자료집계관리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solidFill>
                  <a:schemeClr val="tx1"/>
                </a:solidFill>
              </a:rPr>
              <a:t>Contents</a:t>
            </a:r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88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AC1BEC-A017-4339-BAA3-BAC46BFB548E}"/>
              </a:ext>
            </a:extLst>
          </p:cNvPr>
          <p:cNvSpPr txBox="1"/>
          <p:nvPr/>
        </p:nvSpPr>
        <p:spPr>
          <a:xfrm>
            <a:off x="2682404" y="3132559"/>
            <a:ext cx="1946367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1600" noProof="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600" noProof="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600" noProof="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개요</a:t>
            </a:r>
            <a:endParaRPr kumimoji="0" lang="en-US" altLang="ko-K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  <a:p>
            <a:pPr marL="0" marR="0" lvl="0" indent="0" algn="l" defTabSz="104305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업무</a:t>
            </a:r>
            <a:r>
              <a:rPr kumimoji="0" lang="ko-KR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처리 </a:t>
            </a:r>
            <a:r>
              <a:rPr lang="ko-KR" altLang="en-US" sz="16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흐름도</a:t>
            </a:r>
            <a:endParaRPr kumimoji="0" lang="en-US" altLang="ko-K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  <a:p>
            <a:pPr marL="0" marR="0" lvl="0" indent="0" algn="l" defTabSz="104305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3. </a:t>
            </a:r>
            <a:r>
              <a:rPr kumimoji="0" lang="ko-KR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메뉴 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및 권한</a:t>
            </a:r>
            <a:endParaRPr kumimoji="0" lang="en-US" altLang="ko-K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</p:txBody>
      </p:sp>
      <p:sp>
        <p:nvSpPr>
          <p:cNvPr id="8" name="제목 19">
            <a:extLst>
              <a:ext uri="{FF2B5EF4-FFF2-40B4-BE49-F238E27FC236}">
                <a16:creationId xmlns:a16="http://schemas.microsoft.com/office/drawing/2014/main" id="{0F95BC9C-EEA9-4DE9-B4DD-148A89B06505}"/>
              </a:ext>
            </a:extLst>
          </p:cNvPr>
          <p:cNvSpPr txBox="1">
            <a:spLocks/>
          </p:cNvSpPr>
          <p:nvPr/>
        </p:nvSpPr>
        <p:spPr>
          <a:xfrm>
            <a:off x="2430377" y="2379807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I</a:t>
            </a: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. </a:t>
            </a:r>
            <a:r>
              <a:rPr lang="ko-KR" altLang="en-US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시스템 </a:t>
            </a:r>
            <a:r>
              <a: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개요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DFC7DEF-4B1A-4313-8FA6-4C43D4A289AB}"/>
              </a:ext>
            </a:extLst>
          </p:cNvPr>
          <p:cNvCxnSpPr/>
          <p:nvPr/>
        </p:nvCxnSpPr>
        <p:spPr>
          <a:xfrm>
            <a:off x="2430377" y="3115831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 err="1"/>
              <a:t>자료집계</a:t>
            </a:r>
            <a:r>
              <a:rPr lang="en-US" altLang="ko-KR"/>
              <a:t> </a:t>
            </a:r>
            <a:r>
              <a:rPr lang="ko-KR" altLang="en-US"/>
              <a:t>개요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DE14788-35F4-4753-A1B9-CC0F94486268}"/>
              </a:ext>
            </a:extLst>
          </p:cNvPr>
          <p:cNvSpPr/>
          <p:nvPr/>
        </p:nvSpPr>
        <p:spPr>
          <a:xfrm>
            <a:off x="641406" y="1779769"/>
            <a:ext cx="9313806" cy="15138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268B0D-EAFE-42A4-BB08-8C527AE351A7}"/>
              </a:ext>
            </a:extLst>
          </p:cNvPr>
          <p:cNvSpPr txBox="1"/>
          <p:nvPr/>
        </p:nvSpPr>
        <p:spPr>
          <a:xfrm>
            <a:off x="526304" y="1351841"/>
            <a:ext cx="5422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가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. 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개요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1D3290-F15F-4037-9C7F-B4C5113189D7}"/>
              </a:ext>
            </a:extLst>
          </p:cNvPr>
          <p:cNvSpPr txBox="1"/>
          <p:nvPr/>
        </p:nvSpPr>
        <p:spPr>
          <a:xfrm>
            <a:off x="526304" y="3475863"/>
            <a:ext cx="5422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나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. </a:t>
            </a:r>
            <a:r>
              <a:rPr kumimoji="0" lang="ko-KR" alt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자료집계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 업무의 범위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634884" y="3996655"/>
            <a:ext cx="9320328" cy="360039"/>
            <a:chOff x="7058991" y="684287"/>
            <a:chExt cx="9320328" cy="360039"/>
          </a:xfrm>
        </p:grpSpPr>
        <p:sp>
          <p:nvSpPr>
            <p:cNvPr id="47" name="직사각형 46"/>
            <p:cNvSpPr/>
            <p:nvPr userDrawn="1"/>
          </p:nvSpPr>
          <p:spPr>
            <a:xfrm>
              <a:off x="7058991" y="684287"/>
              <a:ext cx="2851407" cy="3600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1. </a:t>
              </a:r>
              <a:r>
                <a:rPr kumimoji="0" lang="ko-KR" alt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집계자료</a:t>
              </a:r>
              <a:endPara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endParaRPr>
            </a:p>
          </p:txBody>
        </p:sp>
        <p:grpSp>
          <p:nvGrpSpPr>
            <p:cNvPr id="48" name="그룹 47"/>
            <p:cNvGrpSpPr/>
            <p:nvPr userDrawn="1"/>
          </p:nvGrpSpPr>
          <p:grpSpPr>
            <a:xfrm>
              <a:off x="9448087" y="684287"/>
              <a:ext cx="6931232" cy="360039"/>
              <a:chOff x="9448087" y="684287"/>
              <a:chExt cx="6931232" cy="360039"/>
            </a:xfrm>
          </p:grpSpPr>
          <p:sp>
            <p:nvSpPr>
              <p:cNvPr id="50" name="평행 사변형 49"/>
              <p:cNvSpPr/>
              <p:nvPr userDrawn="1"/>
            </p:nvSpPr>
            <p:spPr>
              <a:xfrm>
                <a:off x="9448087" y="684287"/>
                <a:ext cx="462311" cy="360039"/>
              </a:xfrm>
              <a:prstGeom prst="parallelogram">
                <a:avLst>
                  <a:gd name="adj" fmla="val 50793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  <p:sp>
            <p:nvSpPr>
              <p:cNvPr id="49" name="직사각형 48"/>
              <p:cNvSpPr/>
              <p:nvPr userDrawn="1"/>
            </p:nvSpPr>
            <p:spPr>
              <a:xfrm>
                <a:off x="9624433" y="684287"/>
                <a:ext cx="6754886" cy="3600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집계</a:t>
                </a:r>
                <a:r>
                  <a:rPr kumimoji="0" lang="ko-KR" altLang="en-US" sz="1400" b="0" i="0" u="none" strike="noStrike" kern="1200" cap="none" spc="0" normalizeH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 </a:t>
                </a:r>
                <a:r>
                  <a:rPr lang="ko-KR" altLang="en-US" sz="1400">
                    <a:solidFill>
                      <a:prstClr val="black"/>
                    </a:solidFill>
                  </a:rPr>
                  <a:t>서식을 생성하고 배포하여  각 기관에서 제출 한 자료를 취합</a:t>
                </a:r>
                <a:endPara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</p:grpSp>
      </p:grpSp>
      <p:grpSp>
        <p:nvGrpSpPr>
          <p:cNvPr id="51" name="그룹 50"/>
          <p:cNvGrpSpPr/>
          <p:nvPr/>
        </p:nvGrpSpPr>
        <p:grpSpPr>
          <a:xfrm>
            <a:off x="634884" y="4410701"/>
            <a:ext cx="9320328" cy="360039"/>
            <a:chOff x="7058991" y="684287"/>
            <a:chExt cx="9320328" cy="360039"/>
          </a:xfrm>
        </p:grpSpPr>
        <p:sp>
          <p:nvSpPr>
            <p:cNvPr id="52" name="직사각형 51"/>
            <p:cNvSpPr/>
            <p:nvPr userDrawn="1"/>
          </p:nvSpPr>
          <p:spPr>
            <a:xfrm>
              <a:off x="7058991" y="684287"/>
              <a:ext cx="2851407" cy="3600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2. </a:t>
              </a:r>
              <a:r>
                <a: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제출자료</a:t>
              </a:r>
              <a:endPara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endParaRPr>
            </a:p>
          </p:txBody>
        </p:sp>
        <p:grpSp>
          <p:nvGrpSpPr>
            <p:cNvPr id="53" name="그룹 52"/>
            <p:cNvGrpSpPr/>
            <p:nvPr userDrawn="1"/>
          </p:nvGrpSpPr>
          <p:grpSpPr>
            <a:xfrm>
              <a:off x="9448087" y="684287"/>
              <a:ext cx="6931232" cy="360039"/>
              <a:chOff x="9448087" y="684287"/>
              <a:chExt cx="6931232" cy="360039"/>
            </a:xfrm>
          </p:grpSpPr>
          <p:sp>
            <p:nvSpPr>
              <p:cNvPr id="54" name="평행 사변형 53"/>
              <p:cNvSpPr/>
              <p:nvPr userDrawn="1"/>
            </p:nvSpPr>
            <p:spPr>
              <a:xfrm>
                <a:off x="9448087" y="684287"/>
                <a:ext cx="462311" cy="360039"/>
              </a:xfrm>
              <a:prstGeom prst="parallelogram">
                <a:avLst>
                  <a:gd name="adj" fmla="val 50793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  <p:sp>
            <p:nvSpPr>
              <p:cNvPr id="55" name="직사각형 54"/>
              <p:cNvSpPr/>
              <p:nvPr userDrawn="1"/>
            </p:nvSpPr>
            <p:spPr>
              <a:xfrm>
                <a:off x="9624433" y="684287"/>
                <a:ext cx="6754886" cy="3600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400">
                    <a:solidFill>
                      <a:prstClr val="black"/>
                    </a:solidFill>
                    <a:latin typeface="Noto Sans CJK KR Medium"/>
                    <a:ea typeface="Noto Sans CJK KR Medium"/>
                  </a:rPr>
                  <a:t>제출</a:t>
                </a:r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 </a:t>
                </a:r>
                <a:r>
                  <a:rPr kumimoji="0" lang="ko-KR" altLang="en-US" sz="14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요청자료의</a:t>
                </a:r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 접수</a:t>
                </a:r>
                <a:r>
                  <a:rPr kumimoji="0" lang="en-US" altLang="ko-K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, </a:t>
                </a:r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제출 및 제출자료 확인</a:t>
                </a:r>
                <a:endPara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76120" y="298438"/>
            <a:ext cx="12362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I.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시스템 개요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A4BF72-2848-449E-B161-5B4E12720B24}"/>
              </a:ext>
            </a:extLst>
          </p:cNvPr>
          <p:cNvSpPr txBox="1"/>
          <p:nvPr/>
        </p:nvSpPr>
        <p:spPr>
          <a:xfrm>
            <a:off x="684818" y="1840553"/>
            <a:ext cx="9270394" cy="113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lvl="0" indent="-179388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  <a:latin typeface="Noto Sans CJK KR Medium"/>
                <a:ea typeface="Noto Sans CJK KR Medium"/>
              </a:rPr>
              <a:t>집계가 필요한 비정형 서식을 생성하여 제출 요청</a:t>
            </a:r>
            <a:endParaRPr lang="en-US" altLang="ko-KR" sz="1300">
              <a:solidFill>
                <a:prstClr val="black">
                  <a:lumMod val="95000"/>
                  <a:lumOff val="5000"/>
                </a:prstClr>
              </a:solidFill>
              <a:latin typeface="Noto Sans CJK KR Medium"/>
              <a:ea typeface="Noto Sans CJK KR Medium"/>
            </a:endParaRPr>
          </a:p>
          <a:p>
            <a:pPr marL="179388" marR="0" lvl="0" indent="-179388" algn="l" defTabSz="1043056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300" noProof="0">
                <a:solidFill>
                  <a:prstClr val="black">
                    <a:lumMod val="95000"/>
                    <a:lumOff val="5000"/>
                  </a:prstClr>
                </a:solidFill>
                <a:latin typeface="Noto Sans CJK KR Medium"/>
                <a:ea typeface="Noto Sans CJK KR Medium"/>
              </a:rPr>
              <a:t>기관의 부서나 학교에서 </a:t>
            </a:r>
            <a:r>
              <a:rPr kumimoji="0" lang="ko-KR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rPr>
              <a:t>접수자료를 </a:t>
            </a:r>
            <a:r>
              <a:rPr kumimoji="0" lang="ko-KR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rPr>
              <a:t>작성하고 제출</a:t>
            </a:r>
            <a:endParaRPr kumimoji="0" lang="en-US" altLang="ko-KR" sz="13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</a:rPr>
              <a:t>기관별</a:t>
            </a:r>
            <a:r>
              <a:rPr lang="en-US" altLang="ko-KR" sz="1300">
                <a:solidFill>
                  <a:prstClr val="black">
                    <a:lumMod val="95000"/>
                    <a:lumOff val="5000"/>
                  </a:prstClr>
                </a:solidFill>
              </a:rPr>
              <a:t>, </a:t>
            </a:r>
            <a:r>
              <a:rPr lang="ko-KR" altLang="en-US" sz="1300" err="1">
                <a:solidFill>
                  <a:prstClr val="black">
                    <a:lumMod val="95000"/>
                    <a:lumOff val="5000"/>
                  </a:prstClr>
                </a:solidFill>
              </a:rPr>
              <a:t>제출자료별</a:t>
            </a: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</a:rPr>
              <a:t> 선착순 집계 및 </a:t>
            </a:r>
            <a:r>
              <a:rPr lang="ko-KR" altLang="en-US" sz="1300" err="1">
                <a:solidFill>
                  <a:prstClr val="black">
                    <a:lumMod val="95000"/>
                    <a:lumOff val="5000"/>
                  </a:prstClr>
                </a:solidFill>
              </a:rPr>
              <a:t>정기집계</a:t>
            </a: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</a:rPr>
              <a:t> 지원</a:t>
            </a:r>
            <a:endParaRPr kumimoji="0" lang="en-US" altLang="ko-KR" sz="13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  <a:p>
            <a:pPr marL="179388" lvl="0" indent="-179388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30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제출자료 자동 취합</a:t>
            </a:r>
            <a:endParaRPr lang="en-US" altLang="ko-KR" sz="130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74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 </a:t>
            </a:r>
            <a:r>
              <a:rPr lang="ko-KR" altLang="en-US"/>
              <a:t>업무처리 </a:t>
            </a:r>
            <a:r>
              <a:rPr lang="ko-KR" altLang="en-US" smtClean="0"/>
              <a:t>흐름도</a:t>
            </a:r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76120" y="298438"/>
            <a:ext cx="12362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I.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시스템 개요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66180" y="1188343"/>
            <a:ext cx="9433048" cy="5583486"/>
            <a:chOff x="323850" y="357188"/>
            <a:chExt cx="8743950" cy="6270625"/>
          </a:xfrm>
        </p:grpSpPr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323850" y="1412875"/>
              <a:ext cx="2160588" cy="72072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2555875" y="765175"/>
              <a:ext cx="3600450" cy="595313"/>
              <a:chOff x="1848" y="2140"/>
              <a:chExt cx="1056" cy="260"/>
            </a:xfrm>
          </p:grpSpPr>
          <p:pic>
            <p:nvPicPr>
              <p:cNvPr id="7" name="Picture 6" descr="단추(연두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376" r="25974"/>
              <a:stretch>
                <a:fillRect/>
              </a:stretch>
            </p:blipFill>
            <p:spPr bwMode="auto">
              <a:xfrm>
                <a:off x="2096" y="2140"/>
                <a:ext cx="521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7" descr="단추(연두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026"/>
              <a:stretch>
                <a:fillRect/>
              </a:stretch>
            </p:blipFill>
            <p:spPr bwMode="auto">
              <a:xfrm>
                <a:off x="2617" y="2140"/>
                <a:ext cx="287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 descr="단추(연두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6624"/>
              <a:stretch>
                <a:fillRect/>
              </a:stretch>
            </p:blipFill>
            <p:spPr bwMode="auto">
              <a:xfrm>
                <a:off x="1848" y="2140"/>
                <a:ext cx="258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Group 9"/>
            <p:cNvGrpSpPr>
              <a:grpSpLocks/>
            </p:cNvGrpSpPr>
            <p:nvPr/>
          </p:nvGrpSpPr>
          <p:grpSpPr bwMode="auto">
            <a:xfrm>
              <a:off x="323850" y="765175"/>
              <a:ext cx="2160588" cy="595313"/>
              <a:chOff x="2926" y="2127"/>
              <a:chExt cx="1068" cy="286"/>
            </a:xfrm>
          </p:grpSpPr>
          <p:pic>
            <p:nvPicPr>
              <p:cNvPr id="12" name="Picture 10" descr="단추(연두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1532"/>
              <a:stretch>
                <a:fillRect/>
              </a:stretch>
            </p:blipFill>
            <p:spPr bwMode="auto">
              <a:xfrm>
                <a:off x="2926" y="2127"/>
                <a:ext cx="220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1" descr="단추(연두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11" r="28830"/>
              <a:stretch>
                <a:fillRect/>
              </a:stretch>
            </p:blipFill>
            <p:spPr bwMode="auto">
              <a:xfrm>
                <a:off x="3130" y="2127"/>
                <a:ext cx="603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12" descr="단추(연두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78"/>
              <a:stretch>
                <a:fillRect/>
              </a:stretch>
            </p:blipFill>
            <p:spPr bwMode="auto">
              <a:xfrm>
                <a:off x="3725" y="2127"/>
                <a:ext cx="269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" name="Group 18"/>
            <p:cNvGrpSpPr>
              <a:grpSpLocks/>
            </p:cNvGrpSpPr>
            <p:nvPr/>
          </p:nvGrpSpPr>
          <p:grpSpPr bwMode="auto">
            <a:xfrm>
              <a:off x="6227763" y="765175"/>
              <a:ext cx="2665412" cy="595313"/>
              <a:chOff x="488" y="2140"/>
              <a:chExt cx="1345" cy="260"/>
            </a:xfrm>
          </p:grpSpPr>
          <p:pic>
            <p:nvPicPr>
              <p:cNvPr id="16" name="Picture 19" descr="단추(파랑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272" r="25974"/>
              <a:stretch>
                <a:fillRect/>
              </a:stretch>
            </p:blipFill>
            <p:spPr bwMode="auto">
              <a:xfrm>
                <a:off x="789" y="2140"/>
                <a:ext cx="761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0" descr="단추(파랑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026"/>
              <a:stretch>
                <a:fillRect/>
              </a:stretch>
            </p:blipFill>
            <p:spPr bwMode="auto">
              <a:xfrm>
                <a:off x="1546" y="2140"/>
                <a:ext cx="287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1" descr="단추(파랑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728"/>
              <a:stretch>
                <a:fillRect/>
              </a:stretch>
            </p:blipFill>
            <p:spPr bwMode="auto">
              <a:xfrm>
                <a:off x="488" y="2140"/>
                <a:ext cx="301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2555875" y="2205038"/>
              <a:ext cx="3600450" cy="410368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6227763" y="2205038"/>
              <a:ext cx="2665412" cy="410368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21" name="Text Box 84"/>
            <p:cNvSpPr txBox="1">
              <a:spLocks noChangeArrowheads="1"/>
            </p:cNvSpPr>
            <p:nvPr/>
          </p:nvSpPr>
          <p:spPr bwMode="auto">
            <a:xfrm>
              <a:off x="631825" y="357188"/>
              <a:ext cx="8435975" cy="42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자료취합 업무흐름도</a:t>
              </a:r>
              <a:endParaRPr lang="ko-KR" altLang="en-US" sz="14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323850" y="2205038"/>
              <a:ext cx="2160588" cy="410368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395288" y="855663"/>
              <a:ext cx="2089150" cy="44926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자료집계 생성기관</a:t>
              </a:r>
              <a:endParaRPr lang="en-US" altLang="ko-KR" sz="1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경북대학교</a:t>
              </a: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4" name="AutoShape 30"/>
            <p:cNvSpPr>
              <a:spLocks noChangeArrowheads="1"/>
            </p:cNvSpPr>
            <p:nvPr/>
          </p:nvSpPr>
          <p:spPr bwMode="auto">
            <a:xfrm>
              <a:off x="717550" y="2435225"/>
              <a:ext cx="1368425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집계양식 등록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771775" y="836613"/>
              <a:ext cx="3024188" cy="5207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중간집계기관</a:t>
              </a:r>
              <a:endParaRPr lang="en-US" altLang="ko-KR" sz="1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단과대학</a:t>
              </a: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6372225" y="911225"/>
              <a:ext cx="2447925" cy="35718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자료입력기관</a:t>
              </a:r>
              <a:endParaRPr lang="en-US" altLang="ko-KR" sz="1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부서</a:t>
              </a: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auto">
            <a:xfrm>
              <a:off x="2689225" y="3433763"/>
              <a:ext cx="1439863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자료입력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8" name="AutoShape 30"/>
            <p:cNvSpPr>
              <a:spLocks noChangeArrowheads="1"/>
            </p:cNvSpPr>
            <p:nvPr/>
          </p:nvSpPr>
          <p:spPr bwMode="auto">
            <a:xfrm>
              <a:off x="3563938" y="5876925"/>
              <a:ext cx="1457325" cy="28892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자료제출</a:t>
              </a:r>
            </a:p>
          </p:txBody>
        </p:sp>
        <p:sp>
          <p:nvSpPr>
            <p:cNvPr id="29" name="AutoShape 30"/>
            <p:cNvSpPr>
              <a:spLocks noChangeArrowheads="1"/>
            </p:cNvSpPr>
            <p:nvPr/>
          </p:nvSpPr>
          <p:spPr bwMode="auto">
            <a:xfrm>
              <a:off x="6913563" y="2565400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자료입력</a:t>
              </a:r>
              <a:r>
                <a:rPr lang="en-US" altLang="ko-KR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재입력</a:t>
              </a:r>
              <a:endParaRPr lang="en-US" altLang="ko-KR" sz="9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0" name="AutoShape 30"/>
            <p:cNvSpPr>
              <a:spLocks noChangeArrowheads="1"/>
            </p:cNvSpPr>
            <p:nvPr/>
          </p:nvSpPr>
          <p:spPr bwMode="auto">
            <a:xfrm>
              <a:off x="6732588" y="5883275"/>
              <a:ext cx="1800225" cy="287338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자료제출</a:t>
              </a:r>
            </a:p>
          </p:txBody>
        </p:sp>
        <p:cxnSp>
          <p:nvCxnSpPr>
            <p:cNvPr id="31" name="직선 화살표 연결선 30"/>
            <p:cNvCxnSpPr>
              <a:stCxn id="24" idx="2"/>
              <a:endCxn id="55" idx="0"/>
            </p:cNvCxnSpPr>
            <p:nvPr/>
          </p:nvCxnSpPr>
          <p:spPr>
            <a:xfrm rot="16200000" flipH="1">
              <a:off x="1082675" y="3036888"/>
              <a:ext cx="639763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AutoShape 30"/>
            <p:cNvSpPr>
              <a:spLocks noChangeArrowheads="1"/>
            </p:cNvSpPr>
            <p:nvPr/>
          </p:nvSpPr>
          <p:spPr bwMode="auto">
            <a:xfrm>
              <a:off x="719138" y="4365625"/>
              <a:ext cx="1368425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집계완료</a:t>
              </a: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33" name="직선 화살표 연결선 32"/>
            <p:cNvCxnSpPr>
              <a:stCxn id="55" idx="2"/>
              <a:endCxn id="32" idx="0"/>
            </p:cNvCxnSpPr>
            <p:nvPr/>
          </p:nvCxnSpPr>
          <p:spPr>
            <a:xfrm rot="5400000">
              <a:off x="1041400" y="4002088"/>
              <a:ext cx="725487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30"/>
            <p:cNvSpPr>
              <a:spLocks noChangeArrowheads="1"/>
            </p:cNvSpPr>
            <p:nvPr/>
          </p:nvSpPr>
          <p:spPr bwMode="auto">
            <a:xfrm>
              <a:off x="4500563" y="3429000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집계완료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5" name="순서도: 판단 34"/>
            <p:cNvSpPr/>
            <p:nvPr/>
          </p:nvSpPr>
          <p:spPr>
            <a:xfrm>
              <a:off x="2733675" y="2430463"/>
              <a:ext cx="1368425" cy="431800"/>
            </a:xfrm>
            <a:prstGeom prst="flowChartDecis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36" name="직선 화살표 연결선 35"/>
            <p:cNvCxnSpPr>
              <a:stCxn id="35" idx="2"/>
              <a:endCxn id="27" idx="0"/>
            </p:cNvCxnSpPr>
            <p:nvPr/>
          </p:nvCxnSpPr>
          <p:spPr>
            <a:xfrm rot="5400000">
              <a:off x="3127376" y="3143250"/>
              <a:ext cx="571500" cy="9525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utoShape 30"/>
            <p:cNvSpPr>
              <a:spLocks noChangeArrowheads="1"/>
            </p:cNvSpPr>
            <p:nvPr/>
          </p:nvSpPr>
          <p:spPr bwMode="auto">
            <a:xfrm>
              <a:off x="4500563" y="2881313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집계진행</a:t>
              </a: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38" name="직선 화살표 연결선 37"/>
            <p:cNvCxnSpPr>
              <a:stCxn id="40" idx="2"/>
              <a:endCxn id="37" idx="0"/>
            </p:cNvCxnSpPr>
            <p:nvPr/>
          </p:nvCxnSpPr>
          <p:spPr>
            <a:xfrm rot="5400000">
              <a:off x="5098256" y="2759869"/>
              <a:ext cx="244475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>
              <a:stCxn id="37" idx="2"/>
              <a:endCxn id="34" idx="0"/>
            </p:cNvCxnSpPr>
            <p:nvPr/>
          </p:nvCxnSpPr>
          <p:spPr>
            <a:xfrm rot="5400000">
              <a:off x="5087144" y="3296444"/>
              <a:ext cx="266700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utoShape 30"/>
            <p:cNvSpPr>
              <a:spLocks noChangeArrowheads="1"/>
            </p:cNvSpPr>
            <p:nvPr/>
          </p:nvSpPr>
          <p:spPr bwMode="auto">
            <a:xfrm>
              <a:off x="4500563" y="2354263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집계서식 연계등록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906713" y="2527300"/>
              <a:ext cx="1079500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latinLnBrk="1" hangingPunct="1">
                <a:defRPr/>
              </a:pPr>
              <a:r>
                <a:rPr lang="ko-KR" altLang="en-US" sz="1050" b="1" dirty="0"/>
                <a:t>직접입력 가능</a:t>
              </a: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448050" y="2933700"/>
              <a:ext cx="360363" cy="144463"/>
            </a:xfrm>
            <a:prstGeom prst="round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800" dirty="0">
                  <a:solidFill>
                    <a:schemeClr val="tx1"/>
                  </a:solidFill>
                </a:rPr>
                <a:t>예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3851275" y="2420938"/>
              <a:ext cx="504825" cy="144462"/>
            </a:xfrm>
            <a:prstGeom prst="round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800" dirty="0">
                  <a:solidFill>
                    <a:schemeClr val="tx1"/>
                  </a:solidFill>
                </a:rPr>
                <a:t>아니오</a:t>
              </a:r>
            </a:p>
          </p:txBody>
        </p:sp>
        <p:cxnSp>
          <p:nvCxnSpPr>
            <p:cNvPr id="44" name="직선 화살표 연결선 43"/>
            <p:cNvCxnSpPr>
              <a:stCxn id="29" idx="2"/>
              <a:endCxn id="113" idx="0"/>
            </p:cNvCxnSpPr>
            <p:nvPr/>
          </p:nvCxnSpPr>
          <p:spPr>
            <a:xfrm>
              <a:off x="7632700" y="2847975"/>
              <a:ext cx="0" cy="130175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9"/>
            <p:cNvGrpSpPr>
              <a:grpSpLocks/>
            </p:cNvGrpSpPr>
            <p:nvPr/>
          </p:nvGrpSpPr>
          <p:grpSpPr bwMode="auto">
            <a:xfrm>
              <a:off x="655638" y="2271713"/>
              <a:ext cx="215900" cy="293687"/>
              <a:chOff x="340" y="982"/>
              <a:chExt cx="136" cy="185"/>
            </a:xfrm>
          </p:grpSpPr>
          <p:sp>
            <p:nvSpPr>
              <p:cNvPr id="46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7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</a:t>
                </a:r>
              </a:p>
            </p:txBody>
          </p:sp>
        </p:grpSp>
        <p:cxnSp>
          <p:nvCxnSpPr>
            <p:cNvPr id="48" name="꺾인 연결선 47"/>
            <p:cNvCxnSpPr>
              <a:stCxn id="27" idx="2"/>
              <a:endCxn id="115" idx="0"/>
            </p:cNvCxnSpPr>
            <p:nvPr/>
          </p:nvCxnSpPr>
          <p:spPr>
            <a:xfrm rot="16200000" flipH="1">
              <a:off x="3410744" y="3715544"/>
              <a:ext cx="889000" cy="890588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9"/>
            <p:cNvGrpSpPr>
              <a:grpSpLocks/>
            </p:cNvGrpSpPr>
            <p:nvPr/>
          </p:nvGrpSpPr>
          <p:grpSpPr bwMode="auto">
            <a:xfrm>
              <a:off x="6732588" y="2414588"/>
              <a:ext cx="252412" cy="293687"/>
              <a:chOff x="324" y="982"/>
              <a:chExt cx="159" cy="185"/>
            </a:xfrm>
          </p:grpSpPr>
          <p:sp>
            <p:nvSpPr>
              <p:cNvPr id="50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51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10</a:t>
                </a:r>
              </a:p>
            </p:txBody>
          </p:sp>
        </p:grpSp>
        <p:grpSp>
          <p:nvGrpSpPr>
            <p:cNvPr id="52" name="Group 49"/>
            <p:cNvGrpSpPr>
              <a:grpSpLocks/>
            </p:cNvGrpSpPr>
            <p:nvPr/>
          </p:nvGrpSpPr>
          <p:grpSpPr bwMode="auto">
            <a:xfrm>
              <a:off x="6659563" y="5727700"/>
              <a:ext cx="252412" cy="293688"/>
              <a:chOff x="324" y="982"/>
              <a:chExt cx="159" cy="185"/>
            </a:xfrm>
          </p:grpSpPr>
          <p:sp>
            <p:nvSpPr>
              <p:cNvPr id="53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54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12</a:t>
                </a:r>
              </a:p>
            </p:txBody>
          </p:sp>
        </p:grpSp>
        <p:sp>
          <p:nvSpPr>
            <p:cNvPr id="55" name="AutoShape 30"/>
            <p:cNvSpPr>
              <a:spLocks noChangeArrowheads="1"/>
            </p:cNvSpPr>
            <p:nvPr/>
          </p:nvSpPr>
          <p:spPr bwMode="auto">
            <a:xfrm>
              <a:off x="719138" y="3357563"/>
              <a:ext cx="1368425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집계진행</a:t>
              </a: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56" name="Group 49"/>
            <p:cNvGrpSpPr>
              <a:grpSpLocks/>
            </p:cNvGrpSpPr>
            <p:nvPr/>
          </p:nvGrpSpPr>
          <p:grpSpPr bwMode="auto">
            <a:xfrm>
              <a:off x="4427538" y="3279775"/>
              <a:ext cx="252412" cy="293688"/>
              <a:chOff x="324" y="982"/>
              <a:chExt cx="159" cy="185"/>
            </a:xfrm>
          </p:grpSpPr>
          <p:sp>
            <p:nvSpPr>
              <p:cNvPr id="57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58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13</a:t>
                </a:r>
              </a:p>
            </p:txBody>
          </p:sp>
        </p:grpSp>
        <p:sp>
          <p:nvSpPr>
            <p:cNvPr id="59" name="순서도: 준비 58"/>
            <p:cNvSpPr/>
            <p:nvPr/>
          </p:nvSpPr>
          <p:spPr>
            <a:xfrm>
              <a:off x="684213" y="1628775"/>
              <a:ext cx="1439862" cy="287338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60" name="TextBox 304"/>
            <p:cNvSpPr txBox="1">
              <a:spLocks noChangeArrowheads="1"/>
            </p:cNvSpPr>
            <p:nvPr/>
          </p:nvSpPr>
          <p:spPr bwMode="auto">
            <a:xfrm>
              <a:off x="971550" y="1628775"/>
              <a:ext cx="8636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자료요청</a:t>
              </a:r>
            </a:p>
          </p:txBody>
        </p:sp>
        <p:grpSp>
          <p:nvGrpSpPr>
            <p:cNvPr id="61" name="Group 49"/>
            <p:cNvGrpSpPr>
              <a:grpSpLocks/>
            </p:cNvGrpSpPr>
            <p:nvPr/>
          </p:nvGrpSpPr>
          <p:grpSpPr bwMode="auto">
            <a:xfrm>
              <a:off x="727075" y="1479550"/>
              <a:ext cx="215900" cy="293688"/>
              <a:chOff x="340" y="982"/>
              <a:chExt cx="136" cy="185"/>
            </a:xfrm>
          </p:grpSpPr>
          <p:sp>
            <p:nvSpPr>
              <p:cNvPr id="62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63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</a:t>
                </a:r>
              </a:p>
            </p:txBody>
          </p:sp>
        </p:grpSp>
        <p:sp>
          <p:nvSpPr>
            <p:cNvPr id="64" name="Rectangle 7"/>
            <p:cNvSpPr>
              <a:spLocks noChangeArrowheads="1"/>
            </p:cNvSpPr>
            <p:nvPr/>
          </p:nvSpPr>
          <p:spPr bwMode="auto">
            <a:xfrm>
              <a:off x="2555875" y="1412875"/>
              <a:ext cx="3600450" cy="72072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65" name="Rectangle 7"/>
            <p:cNvSpPr>
              <a:spLocks noChangeArrowheads="1"/>
            </p:cNvSpPr>
            <p:nvPr/>
          </p:nvSpPr>
          <p:spPr bwMode="auto">
            <a:xfrm>
              <a:off x="6227763" y="1412875"/>
              <a:ext cx="2665412" cy="72072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66" name="TextBox 323"/>
            <p:cNvSpPr txBox="1">
              <a:spLocks noChangeArrowheads="1"/>
            </p:cNvSpPr>
            <p:nvPr/>
          </p:nvSpPr>
          <p:spPr bwMode="auto">
            <a:xfrm>
              <a:off x="3059113" y="1628775"/>
              <a:ext cx="12255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요청접수</a:t>
              </a:r>
            </a:p>
          </p:txBody>
        </p:sp>
        <p:sp>
          <p:nvSpPr>
            <p:cNvPr id="67" name="순서도: 준비 66"/>
            <p:cNvSpPr/>
            <p:nvPr/>
          </p:nvSpPr>
          <p:spPr>
            <a:xfrm>
              <a:off x="6913563" y="1617663"/>
              <a:ext cx="1438275" cy="288925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68" name="TextBox 325"/>
            <p:cNvSpPr txBox="1">
              <a:spLocks noChangeArrowheads="1"/>
            </p:cNvSpPr>
            <p:nvPr/>
          </p:nvSpPr>
          <p:spPr bwMode="auto">
            <a:xfrm>
              <a:off x="7237413" y="1628775"/>
              <a:ext cx="8636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요청접수</a:t>
              </a:r>
            </a:p>
          </p:txBody>
        </p:sp>
        <p:cxnSp>
          <p:nvCxnSpPr>
            <p:cNvPr id="69" name="직선 화살표 연결선 68"/>
            <p:cNvCxnSpPr>
              <a:stCxn id="59" idx="3"/>
              <a:endCxn id="71" idx="1"/>
            </p:cNvCxnSpPr>
            <p:nvPr/>
          </p:nvCxnSpPr>
          <p:spPr>
            <a:xfrm>
              <a:off x="2124075" y="1773238"/>
              <a:ext cx="576263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>
              <a:endCxn id="67" idx="1"/>
            </p:cNvCxnSpPr>
            <p:nvPr/>
          </p:nvCxnSpPr>
          <p:spPr>
            <a:xfrm flipV="1">
              <a:off x="5940425" y="1762125"/>
              <a:ext cx="973138" cy="11113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순서도: 준비 70"/>
            <p:cNvSpPr/>
            <p:nvPr/>
          </p:nvSpPr>
          <p:spPr>
            <a:xfrm>
              <a:off x="2700338" y="1628775"/>
              <a:ext cx="1439862" cy="287338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72" name="순서도: 준비 71"/>
            <p:cNvSpPr/>
            <p:nvPr/>
          </p:nvSpPr>
          <p:spPr>
            <a:xfrm>
              <a:off x="4500563" y="1628775"/>
              <a:ext cx="1439862" cy="287338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73" name="TextBox 340"/>
            <p:cNvSpPr txBox="1">
              <a:spLocks noChangeArrowheads="1"/>
            </p:cNvSpPr>
            <p:nvPr/>
          </p:nvSpPr>
          <p:spPr bwMode="auto">
            <a:xfrm>
              <a:off x="4787900" y="1628775"/>
              <a:ext cx="1223963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자료이첩</a:t>
              </a:r>
            </a:p>
          </p:txBody>
        </p:sp>
        <p:cxnSp>
          <p:nvCxnSpPr>
            <p:cNvPr id="74" name="꺾인 연결선 73"/>
            <p:cNvCxnSpPr>
              <a:stCxn id="35" idx="3"/>
              <a:endCxn id="72" idx="1"/>
            </p:cNvCxnSpPr>
            <p:nvPr/>
          </p:nvCxnSpPr>
          <p:spPr>
            <a:xfrm flipV="1">
              <a:off x="4102100" y="1773238"/>
              <a:ext cx="398463" cy="873125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화살표 연결선 74"/>
            <p:cNvCxnSpPr>
              <a:stCxn id="71" idx="2"/>
              <a:endCxn id="35" idx="0"/>
            </p:cNvCxnSpPr>
            <p:nvPr/>
          </p:nvCxnSpPr>
          <p:spPr>
            <a:xfrm rot="5400000">
              <a:off x="3161507" y="2172494"/>
              <a:ext cx="514350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화살표 연결선 75"/>
            <p:cNvCxnSpPr>
              <a:stCxn id="72" idx="2"/>
              <a:endCxn id="40" idx="0"/>
            </p:cNvCxnSpPr>
            <p:nvPr/>
          </p:nvCxnSpPr>
          <p:spPr>
            <a:xfrm rot="5400000">
              <a:off x="5000625" y="2135188"/>
              <a:ext cx="438150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/>
            <p:cNvCxnSpPr>
              <a:stCxn id="67" idx="2"/>
              <a:endCxn id="29" idx="0"/>
            </p:cNvCxnSpPr>
            <p:nvPr/>
          </p:nvCxnSpPr>
          <p:spPr>
            <a:xfrm>
              <a:off x="7632700" y="1906588"/>
              <a:ext cx="0" cy="65881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/>
            <p:cNvCxnSpPr>
              <a:stCxn id="60" idx="2"/>
              <a:endCxn id="24" idx="0"/>
            </p:cNvCxnSpPr>
            <p:nvPr/>
          </p:nvCxnSpPr>
          <p:spPr>
            <a:xfrm rot="5400000">
              <a:off x="1138238" y="2170113"/>
              <a:ext cx="528637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49"/>
            <p:cNvGrpSpPr>
              <a:grpSpLocks/>
            </p:cNvGrpSpPr>
            <p:nvPr/>
          </p:nvGrpSpPr>
          <p:grpSpPr bwMode="auto">
            <a:xfrm>
              <a:off x="655638" y="3206750"/>
              <a:ext cx="215900" cy="293688"/>
              <a:chOff x="340" y="982"/>
              <a:chExt cx="136" cy="185"/>
            </a:xfrm>
          </p:grpSpPr>
          <p:sp>
            <p:nvSpPr>
              <p:cNvPr id="80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81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3</a:t>
                </a:r>
              </a:p>
            </p:txBody>
          </p:sp>
        </p:grpSp>
        <p:grpSp>
          <p:nvGrpSpPr>
            <p:cNvPr id="82" name="Group 49"/>
            <p:cNvGrpSpPr>
              <a:grpSpLocks/>
            </p:cNvGrpSpPr>
            <p:nvPr/>
          </p:nvGrpSpPr>
          <p:grpSpPr bwMode="auto">
            <a:xfrm>
              <a:off x="2790825" y="2349500"/>
              <a:ext cx="215900" cy="293688"/>
              <a:chOff x="340" y="982"/>
              <a:chExt cx="136" cy="185"/>
            </a:xfrm>
          </p:grpSpPr>
          <p:sp>
            <p:nvSpPr>
              <p:cNvPr id="83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84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5</a:t>
                </a:r>
              </a:p>
            </p:txBody>
          </p:sp>
        </p:grpSp>
        <p:grpSp>
          <p:nvGrpSpPr>
            <p:cNvPr id="85" name="Group 49"/>
            <p:cNvGrpSpPr>
              <a:grpSpLocks/>
            </p:cNvGrpSpPr>
            <p:nvPr/>
          </p:nvGrpSpPr>
          <p:grpSpPr bwMode="auto">
            <a:xfrm>
              <a:off x="4427538" y="2162175"/>
              <a:ext cx="215900" cy="293688"/>
              <a:chOff x="340" y="982"/>
              <a:chExt cx="136" cy="185"/>
            </a:xfrm>
          </p:grpSpPr>
          <p:sp>
            <p:nvSpPr>
              <p:cNvPr id="86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87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7</a:t>
                </a:r>
              </a:p>
            </p:txBody>
          </p:sp>
        </p:grpSp>
        <p:grpSp>
          <p:nvGrpSpPr>
            <p:cNvPr id="88" name="Group 49"/>
            <p:cNvGrpSpPr>
              <a:grpSpLocks/>
            </p:cNvGrpSpPr>
            <p:nvPr/>
          </p:nvGrpSpPr>
          <p:grpSpPr bwMode="auto">
            <a:xfrm>
              <a:off x="4427538" y="2727325"/>
              <a:ext cx="215900" cy="293688"/>
              <a:chOff x="340" y="982"/>
              <a:chExt cx="136" cy="185"/>
            </a:xfrm>
          </p:grpSpPr>
          <p:sp>
            <p:nvSpPr>
              <p:cNvPr id="89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0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8</a:t>
                </a:r>
              </a:p>
            </p:txBody>
          </p:sp>
        </p:grpSp>
        <p:grpSp>
          <p:nvGrpSpPr>
            <p:cNvPr id="91" name="Group 49"/>
            <p:cNvGrpSpPr>
              <a:grpSpLocks/>
            </p:cNvGrpSpPr>
            <p:nvPr/>
          </p:nvGrpSpPr>
          <p:grpSpPr bwMode="auto">
            <a:xfrm>
              <a:off x="2771775" y="1484313"/>
              <a:ext cx="215900" cy="293687"/>
              <a:chOff x="340" y="982"/>
              <a:chExt cx="136" cy="185"/>
            </a:xfrm>
          </p:grpSpPr>
          <p:sp>
            <p:nvSpPr>
              <p:cNvPr id="92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3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4</a:t>
                </a:r>
              </a:p>
            </p:txBody>
          </p:sp>
        </p:grpSp>
        <p:grpSp>
          <p:nvGrpSpPr>
            <p:cNvPr id="94" name="Group 49"/>
            <p:cNvGrpSpPr>
              <a:grpSpLocks/>
            </p:cNvGrpSpPr>
            <p:nvPr/>
          </p:nvGrpSpPr>
          <p:grpSpPr bwMode="auto">
            <a:xfrm>
              <a:off x="4572000" y="1479550"/>
              <a:ext cx="215900" cy="293688"/>
              <a:chOff x="340" y="982"/>
              <a:chExt cx="136" cy="185"/>
            </a:xfrm>
          </p:grpSpPr>
          <p:sp>
            <p:nvSpPr>
              <p:cNvPr id="95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6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6</a:t>
                </a:r>
              </a:p>
            </p:txBody>
          </p:sp>
        </p:grpSp>
        <p:grpSp>
          <p:nvGrpSpPr>
            <p:cNvPr id="97" name="Group 49"/>
            <p:cNvGrpSpPr>
              <a:grpSpLocks/>
            </p:cNvGrpSpPr>
            <p:nvPr/>
          </p:nvGrpSpPr>
          <p:grpSpPr bwMode="auto">
            <a:xfrm>
              <a:off x="6718300" y="1508125"/>
              <a:ext cx="215900" cy="293688"/>
              <a:chOff x="340" y="982"/>
              <a:chExt cx="136" cy="185"/>
            </a:xfrm>
          </p:grpSpPr>
          <p:sp>
            <p:nvSpPr>
              <p:cNvPr id="98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9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9</a:t>
                </a:r>
              </a:p>
            </p:txBody>
          </p:sp>
        </p:grpSp>
        <p:grpSp>
          <p:nvGrpSpPr>
            <p:cNvPr id="100" name="Group 49"/>
            <p:cNvGrpSpPr>
              <a:grpSpLocks/>
            </p:cNvGrpSpPr>
            <p:nvPr/>
          </p:nvGrpSpPr>
          <p:grpSpPr bwMode="auto">
            <a:xfrm>
              <a:off x="3311525" y="5732463"/>
              <a:ext cx="252413" cy="293687"/>
              <a:chOff x="324" y="982"/>
              <a:chExt cx="159" cy="184"/>
            </a:xfrm>
          </p:grpSpPr>
          <p:sp>
            <p:nvSpPr>
              <p:cNvPr id="101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2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14</a:t>
                </a:r>
              </a:p>
            </p:txBody>
          </p:sp>
        </p:grpSp>
        <p:grpSp>
          <p:nvGrpSpPr>
            <p:cNvPr id="103" name="Group 49"/>
            <p:cNvGrpSpPr>
              <a:grpSpLocks/>
            </p:cNvGrpSpPr>
            <p:nvPr/>
          </p:nvGrpSpPr>
          <p:grpSpPr bwMode="auto">
            <a:xfrm>
              <a:off x="655638" y="4195763"/>
              <a:ext cx="252412" cy="293687"/>
              <a:chOff x="324" y="982"/>
              <a:chExt cx="159" cy="185"/>
            </a:xfrm>
          </p:grpSpPr>
          <p:sp>
            <p:nvSpPr>
              <p:cNvPr id="104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5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15</a:t>
                </a:r>
              </a:p>
            </p:txBody>
          </p:sp>
        </p:grpSp>
        <p:sp>
          <p:nvSpPr>
            <p:cNvPr id="106" name="순서도: 준비 105"/>
            <p:cNvSpPr/>
            <p:nvPr/>
          </p:nvSpPr>
          <p:spPr>
            <a:xfrm>
              <a:off x="1331913" y="6429375"/>
              <a:ext cx="647700" cy="168275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107" name="AutoShape 30"/>
            <p:cNvSpPr>
              <a:spLocks noChangeArrowheads="1"/>
            </p:cNvSpPr>
            <p:nvPr/>
          </p:nvSpPr>
          <p:spPr bwMode="auto">
            <a:xfrm>
              <a:off x="2771775" y="6453188"/>
              <a:ext cx="647700" cy="144462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08" name="TextBox 407"/>
            <p:cNvSpPr txBox="1">
              <a:spLocks noChangeArrowheads="1"/>
            </p:cNvSpPr>
            <p:nvPr/>
          </p:nvSpPr>
          <p:spPr bwMode="auto">
            <a:xfrm>
              <a:off x="323850" y="6381750"/>
              <a:ext cx="1008063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※ </a:t>
              </a: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처리구분 </a:t>
              </a:r>
              <a:r>
                <a:rPr lang="en-US" altLang="ko-KR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:    </a:t>
              </a: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               </a:t>
              </a:r>
            </a:p>
          </p:txBody>
        </p:sp>
        <p:sp>
          <p:nvSpPr>
            <p:cNvPr id="109" name="TextBox 425"/>
            <p:cNvSpPr txBox="1">
              <a:spLocks noChangeArrowheads="1"/>
            </p:cNvSpPr>
            <p:nvPr/>
          </p:nvSpPr>
          <p:spPr bwMode="auto">
            <a:xfrm>
              <a:off x="1979613" y="6381750"/>
              <a:ext cx="57626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요청</a:t>
              </a:r>
            </a:p>
          </p:txBody>
        </p:sp>
        <p:sp>
          <p:nvSpPr>
            <p:cNvPr id="110" name="TextBox 426"/>
            <p:cNvSpPr txBox="1">
              <a:spLocks noChangeArrowheads="1"/>
            </p:cNvSpPr>
            <p:nvPr/>
          </p:nvSpPr>
          <p:spPr bwMode="auto">
            <a:xfrm>
              <a:off x="3419475" y="6381750"/>
              <a:ext cx="709613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자료취합</a:t>
              </a:r>
            </a:p>
          </p:txBody>
        </p:sp>
        <p:cxnSp>
          <p:nvCxnSpPr>
            <p:cNvPr id="111" name="꺾인 연결선 110"/>
            <p:cNvCxnSpPr>
              <a:stCxn id="30" idx="1"/>
              <a:endCxn id="34" idx="3"/>
            </p:cNvCxnSpPr>
            <p:nvPr/>
          </p:nvCxnSpPr>
          <p:spPr>
            <a:xfrm rot="10800000">
              <a:off x="5940425" y="3570288"/>
              <a:ext cx="792163" cy="2457450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꺾인 연결선 111"/>
            <p:cNvCxnSpPr>
              <a:stCxn id="28" idx="1"/>
              <a:endCxn id="55" idx="3"/>
            </p:cNvCxnSpPr>
            <p:nvPr/>
          </p:nvCxnSpPr>
          <p:spPr>
            <a:xfrm rot="10800000">
              <a:off x="2087563" y="3498850"/>
              <a:ext cx="1476375" cy="2522538"/>
            </a:xfrm>
            <a:prstGeom prst="bentConnector3">
              <a:avLst>
                <a:gd name="adj1" fmla="val 62387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AutoShape 30"/>
            <p:cNvSpPr>
              <a:spLocks noChangeArrowheads="1"/>
            </p:cNvSpPr>
            <p:nvPr/>
          </p:nvSpPr>
          <p:spPr bwMode="auto">
            <a:xfrm>
              <a:off x="6913563" y="4149725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자료수정</a:t>
              </a:r>
              <a:endParaRPr lang="en-US" altLang="ko-KR" sz="9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114" name="직선 화살표 연결선 113"/>
            <p:cNvCxnSpPr>
              <a:stCxn id="113" idx="2"/>
              <a:endCxn id="30" idx="0"/>
            </p:cNvCxnSpPr>
            <p:nvPr/>
          </p:nvCxnSpPr>
          <p:spPr>
            <a:xfrm>
              <a:off x="7632700" y="4432300"/>
              <a:ext cx="0" cy="1450975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AutoShape 30"/>
            <p:cNvSpPr>
              <a:spLocks noChangeArrowheads="1"/>
            </p:cNvSpPr>
            <p:nvPr/>
          </p:nvSpPr>
          <p:spPr bwMode="auto">
            <a:xfrm>
              <a:off x="3581400" y="4605338"/>
              <a:ext cx="1439863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자료수정</a:t>
              </a:r>
              <a:endParaRPr lang="en-US" altLang="ko-KR" sz="9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116" name="직선 화살표 연결선 115"/>
            <p:cNvCxnSpPr>
              <a:stCxn id="115" idx="2"/>
              <a:endCxn id="28" idx="0"/>
            </p:cNvCxnSpPr>
            <p:nvPr/>
          </p:nvCxnSpPr>
          <p:spPr>
            <a:xfrm flipH="1">
              <a:off x="4292600" y="4887913"/>
              <a:ext cx="7938" cy="98901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7" name="Group 49"/>
            <p:cNvGrpSpPr>
              <a:grpSpLocks/>
            </p:cNvGrpSpPr>
            <p:nvPr/>
          </p:nvGrpSpPr>
          <p:grpSpPr bwMode="auto">
            <a:xfrm>
              <a:off x="6718300" y="3840163"/>
              <a:ext cx="252413" cy="293687"/>
              <a:chOff x="324" y="982"/>
              <a:chExt cx="159" cy="185"/>
            </a:xfrm>
          </p:grpSpPr>
          <p:sp>
            <p:nvSpPr>
              <p:cNvPr id="118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19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11</a:t>
                </a:r>
              </a:p>
            </p:txBody>
          </p:sp>
        </p:grpSp>
        <p:cxnSp>
          <p:nvCxnSpPr>
            <p:cNvPr id="120" name="꺾인 연결선 119"/>
            <p:cNvCxnSpPr>
              <a:stCxn id="34" idx="2"/>
              <a:endCxn id="28" idx="3"/>
            </p:cNvCxnSpPr>
            <p:nvPr/>
          </p:nvCxnSpPr>
          <p:spPr>
            <a:xfrm rot="5400000">
              <a:off x="3966369" y="4766469"/>
              <a:ext cx="2309813" cy="200025"/>
            </a:xfrm>
            <a:prstGeom prst="bentConnector2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82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3. </a:t>
            </a:r>
            <a:r>
              <a:rPr lang="ko-KR" altLang="en-US"/>
              <a:t>메뉴 및 </a:t>
            </a:r>
            <a:r>
              <a:rPr lang="ko-KR" altLang="en-US" smtClean="0"/>
              <a:t>권한</a:t>
            </a:r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B71EB7D4-4329-4F1E-8E2E-B63F5979E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174461"/>
              </p:ext>
            </p:extLst>
          </p:nvPr>
        </p:nvGraphicFramePr>
        <p:xfrm>
          <a:off x="450156" y="1615829"/>
          <a:ext cx="9793089" cy="5158824"/>
        </p:xfrm>
        <a:graphic>
          <a:graphicData uri="http://schemas.openxmlformats.org/drawingml/2006/table">
            <a:tbl>
              <a:tblPr/>
              <a:tblGrid>
                <a:gridCol w="927546">
                  <a:extLst>
                    <a:ext uri="{9D8B030D-6E8A-4147-A177-3AD203B41FA5}">
                      <a16:colId xmlns:a16="http://schemas.microsoft.com/office/drawing/2014/main" val="3054346142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3139610605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3707017616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3808683668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1941358176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88036993"/>
                    </a:ext>
                  </a:extLst>
                </a:gridCol>
                <a:gridCol w="2574843">
                  <a:extLst>
                    <a:ext uri="{9D8B030D-6E8A-4147-A177-3AD203B41FA5}">
                      <a16:colId xmlns:a16="http://schemas.microsoft.com/office/drawing/2014/main" val="1091156121"/>
                    </a:ext>
                  </a:extLst>
                </a:gridCol>
                <a:gridCol w="521502">
                  <a:extLst>
                    <a:ext uri="{9D8B030D-6E8A-4147-A177-3AD203B41FA5}">
                      <a16:colId xmlns:a16="http://schemas.microsoft.com/office/drawing/2014/main" val="1071926392"/>
                    </a:ext>
                  </a:extLst>
                </a:gridCol>
              </a:tblGrid>
              <a:tr h="416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구분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세부업무명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사용자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(depth1)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(depth2)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(depth3)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(depth4)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Index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728297"/>
                  </a:ext>
                </a:extLst>
              </a:tr>
              <a:tr h="352718">
                <a:tc rowSpan="5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>
                          <a:solidFill>
                            <a:schemeClr val="tx1"/>
                          </a:solidFill>
                          <a:latin typeface="Noto Sans CJK KR Regular" pitchFamily="34" charset="-127"/>
                          <a:ea typeface="Noto Sans CJK KR Regular" pitchFamily="34" charset="-127"/>
                          <a:cs typeface="+mn-cs"/>
                        </a:rPr>
                        <a:t>1</a:t>
                      </a:r>
                      <a:endParaRPr lang="ko-KR" altLang="en-US" sz="1000" kern="120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집계요청자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err="1"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>
                          <a:latin typeface="Noto Sans CJK KR Regular" pitchFamily="34" charset="-127"/>
                          <a:ea typeface="Noto Sans CJK KR Regular" pitchFamily="34" charset="-127"/>
                        </a:rPr>
                        <a:t>집계자료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문서생성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1.1.1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383129"/>
                  </a:ext>
                </a:extLst>
              </a:tr>
              <a:tr h="551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집계진행자료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기본정보</a:t>
                      </a:r>
                      <a:endParaRPr lang="en-US" altLang="ko-KR" sz="1000" smtClean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제출현황</a:t>
                      </a:r>
                      <a:endParaRPr lang="en-US" altLang="ko-KR" sz="1000" smtClean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집계현황</a:t>
                      </a:r>
                      <a:endParaRPr lang="ko-KR" altLang="en-US" sz="1000" smtClean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1.1.2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48065"/>
                  </a:ext>
                </a:extLst>
              </a:tr>
              <a:tr h="352718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미진행자료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1.1.3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610240"/>
                  </a:ext>
                </a:extLst>
              </a:tr>
              <a:tr h="352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종료자료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1.1.4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610628"/>
                  </a:ext>
                </a:extLst>
              </a:tr>
              <a:tr h="4916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사용자그룹설정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1.1.5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196787"/>
                  </a:ext>
                </a:extLst>
              </a:tr>
              <a:tr h="432048">
                <a:tc rowSpan="4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>
                          <a:solidFill>
                            <a:schemeClr val="tx1"/>
                          </a:solidFill>
                          <a:latin typeface="Noto Sans CJK KR Regular" pitchFamily="34" charset="-127"/>
                          <a:ea typeface="Noto Sans CJK KR Regular" pitchFamily="34" charset="-127"/>
                          <a:cs typeface="+mn-cs"/>
                        </a:rPr>
                        <a:t>2</a:t>
                      </a:r>
                      <a:endParaRPr lang="ko-KR" altLang="en-US" sz="1000" kern="120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 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자료제출자</a:t>
                      </a:r>
                      <a:endParaRPr lang="en-US" altLang="ko-KR" sz="105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 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제출자료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접수자료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2.1.1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833609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제출진행자료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2.1.2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468108"/>
                  </a:ext>
                </a:extLst>
              </a:tr>
              <a:tr h="546082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내제출자료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2.1.3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304683"/>
                  </a:ext>
                </a:extLst>
              </a:tr>
              <a:tr h="588441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전체제출자료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2.1.4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368708"/>
                  </a:ext>
                </a:extLst>
              </a:tr>
              <a:tr h="63536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>
                          <a:solidFill>
                            <a:schemeClr val="tx1"/>
                          </a:solidFill>
                          <a:latin typeface="Noto Sans CJK KR Regular" pitchFamily="34" charset="-127"/>
                          <a:ea typeface="Noto Sans CJK KR Regular" pitchFamily="34" charset="-127"/>
                          <a:cs typeface="+mn-cs"/>
                        </a:rPr>
                        <a:t>3</a:t>
                      </a:r>
                      <a:endParaRPr lang="ko-KR" altLang="en-US" sz="1000" kern="120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 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err="1" smtClean="0">
                          <a:solidFill>
                            <a:prstClr val="black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</a:t>
                      </a:r>
                      <a:endParaRPr lang="en-US" altLang="ko-KR" sz="1000">
                        <a:solidFill>
                          <a:prstClr val="black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mtClean="0">
                          <a:solidFill>
                            <a:prstClr val="black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관리자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자료집계관리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조직도관리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3.1.1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9756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76120" y="298438"/>
            <a:ext cx="12362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I.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시스템 개요</a:t>
            </a:r>
          </a:p>
        </p:txBody>
      </p:sp>
    </p:spTree>
    <p:extLst>
      <p:ext uri="{BB962C8B-B14F-4D97-AF65-F5344CB8AC3E}">
        <p14:creationId xmlns:p14="http://schemas.microsoft.com/office/powerpoint/2010/main" val="26299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9"/>
          <p:cNvSpPr txBox="1">
            <a:spLocks/>
          </p:cNvSpPr>
          <p:nvPr/>
        </p:nvSpPr>
        <p:spPr>
          <a:xfrm>
            <a:off x="2430377" y="1620391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II</a:t>
            </a: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. </a:t>
            </a:r>
            <a:r>
              <a:rPr lang="ko-KR" altLang="en-US" noProof="0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세부업무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430377" y="2356415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82404" y="2373143"/>
            <a:ext cx="7507902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1.</a:t>
            </a:r>
            <a:r>
              <a:rPr lang="ko-KR" altLang="en-US" sz="1600" err="1" smtClean="0"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2.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3.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자료집계관리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993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2430377" y="2196455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1.</a:t>
            </a:r>
            <a:r>
              <a:rPr lang="ko-KR" altLang="en-US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집계자료</a:t>
            </a: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70436" y="2949207"/>
            <a:ext cx="1620957" cy="193899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문서생성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집계진행자료</a:t>
            </a:r>
          </a:p>
          <a:p>
            <a:pPr>
              <a:lnSpc>
                <a:spcPct val="150000"/>
              </a:lnSpc>
            </a:pPr>
            <a:r>
              <a:rPr lang="ko-KR" altLang="en-US" sz="1600" err="1" smtClean="0">
                <a:latin typeface="Noto Sans CJK KR Regular" pitchFamily="34" charset="-127"/>
                <a:ea typeface="Noto Sans CJK KR Regular" pitchFamily="34" charset="-127"/>
              </a:rPr>
              <a:t>미진행자료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err="1" smtClean="0">
                <a:latin typeface="Noto Sans CJK KR Regular" pitchFamily="34" charset="-127"/>
                <a:ea typeface="Noto Sans CJK KR Regular" pitchFamily="34" charset="-127"/>
              </a:rPr>
              <a:t>종료자료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사용자그룹설정</a:t>
            </a:r>
            <a:endParaRPr lang="en-US" altLang="ko-KR" sz="1600" smtClean="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13689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73921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551348" y="4531060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1.5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86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89984" y="2196455"/>
            <a:ext cx="6793220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집계서식생성</a:t>
            </a:r>
            <a:r>
              <a:rPr lang="en-US" altLang="ko-KR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5197257" cy="29895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집계서식생성</a:t>
            </a: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서식함활용 </a:t>
            </a:r>
          </a:p>
          <a:p>
            <a:pPr>
              <a:lnSpc>
                <a:spcPct val="150000"/>
              </a:lnSpc>
            </a:pPr>
            <a:r>
              <a:rPr lang="ko-KR" altLang="en-US" sz="1600"/>
              <a:t>제출기관지정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입력요령 및 파일첨부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집계서식생성 작성화면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스프레드시트 활용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셀 설정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집계종료방법 지정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종료일지정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선착순집계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정기집계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1.1.1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2283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92209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551348" y="4549348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1.1.5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551348" y="4901494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1.1.6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551348" y="526172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551348" y="5664884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1.1.8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551348" y="489734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1.1.6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551348" y="5248431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2551348" y="5245338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549984" y="5291058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1.1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570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3AB7B2C-5456-4F86-8B57-2F45841CEB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1.1.1 </a:t>
            </a:r>
            <a:r>
              <a:rPr lang="ko-KR" altLang="en-US" smtClean="0"/>
              <a:t>집계서식생성</a:t>
            </a:r>
            <a:endParaRPr lang="ko-KR" altLang="en-US"/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문서생성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52476" y="1476375"/>
            <a:ext cx="227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집계 할 자료의 자료명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자료공유범위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자료입력기관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기본정보를 작성하여 생성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업무절차 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자료명입력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 기본정보 입력 및 선택</a:t>
            </a: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아래한글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워드 등에서 작성한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조사서식을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복사하여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붙여넣기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하는 창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80496" y="276148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92730" y="4860751"/>
            <a:ext cx="771826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  1. </a:t>
            </a: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모든 사용자에게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문서생성을</a:t>
            </a: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할 수 있는 권한 부여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시행번호는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필수값이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아님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3.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 -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+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서식외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첨부파일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서식복사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파일집계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서식함활용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등이 있다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4.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</a:t>
            </a:r>
            <a:endParaRPr lang="ko-KR" altLang="en-US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자료공유범위에서 따라 생성된 집계의 열람 공유 범위와 서식함에서의 공유 범위까지 달라집니다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개인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본인만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내부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기관하위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전체사용자가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29024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26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1.1.2 </a:t>
            </a:r>
            <a:r>
              <a:rPr lang="ko-KR" altLang="en-US" smtClean="0"/>
              <a:t>서식함활용</a:t>
            </a:r>
            <a:endParaRPr lang="ko-KR" altLang="en-US"/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30476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문서생성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서식함활용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52476" y="1476375"/>
            <a:ext cx="227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이전 생산한 문서를 재활용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서식함뢀용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목록에서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문서명을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문서를 확인하고 양식재사용을 클릭하면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붙여넣기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창에 서식이 복사된다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/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ea typeface="Noto Sans CJK KR Regular"/>
              </a:rPr>
              <a:t>    </a:t>
            </a:r>
            <a:r>
              <a:rPr lang="ko-KR" altLang="en-US" sz="1000" smtClean="0">
                <a:ea typeface="Noto Sans CJK KR Regular"/>
              </a:rPr>
              <a:t>자료공유범위를 부서로 지정하면</a:t>
            </a:r>
            <a:endParaRPr lang="en-US" altLang="ko-KR" sz="1000" smtClean="0">
              <a:ea typeface="Noto Sans CJK KR Regular"/>
            </a:endParaRPr>
          </a:p>
          <a:p>
            <a:pPr lvl="0">
              <a:defRPr/>
            </a:pPr>
            <a:r>
              <a:rPr lang="ko-KR" altLang="en-US" sz="1000" smtClean="0">
                <a:ea typeface="Noto Sans CJK KR Regular"/>
              </a:rPr>
              <a:t>    부서내 사용자도 서식함을 통해 </a:t>
            </a:r>
            <a:endParaRPr lang="en-US" altLang="ko-KR" sz="1000" smtClean="0">
              <a:ea typeface="Noto Sans CJK KR Regular"/>
            </a:endParaRPr>
          </a:p>
          <a:p>
            <a:pPr lvl="0">
              <a:defRPr/>
            </a:pP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smtClean="0">
                <a:ea typeface="Noto Sans CJK KR Regular"/>
              </a:rPr>
              <a:t>   </a:t>
            </a:r>
            <a:r>
              <a:rPr lang="ko-KR" altLang="en-US" sz="1000" smtClean="0">
                <a:ea typeface="Noto Sans CJK KR Regular"/>
              </a:rPr>
              <a:t>문서를 재활용할 수 있다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1" name="사각형 설명선 20"/>
          <p:cNvSpPr/>
          <p:nvPr/>
        </p:nvSpPr>
        <p:spPr>
          <a:xfrm>
            <a:off x="885541" y="3259646"/>
            <a:ext cx="6840760" cy="3384376"/>
          </a:xfrm>
          <a:prstGeom prst="wedgeRectCallout">
            <a:avLst>
              <a:gd name="adj1" fmla="val -27681"/>
              <a:gd name="adj2" fmla="val -8154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32" y="3329959"/>
            <a:ext cx="5738120" cy="1487110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643525" y="401058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1FCD517-7506-4E7E-A339-212F7F8E38D2}"/>
              </a:ext>
            </a:extLst>
          </p:cNvPr>
          <p:cNvSpPr/>
          <p:nvPr/>
        </p:nvSpPr>
        <p:spPr>
          <a:xfrm>
            <a:off x="1738844" y="4140671"/>
            <a:ext cx="2095688" cy="198163"/>
          </a:xfrm>
          <a:prstGeom prst="rect">
            <a:avLst/>
          </a:prstGeom>
          <a:noFill/>
          <a:ln w="19050">
            <a:solidFill>
              <a:srgbClr val="E8343D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02484" y="63200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76" y="4372708"/>
            <a:ext cx="4229690" cy="2191056"/>
          </a:xfrm>
          <a:prstGeom prst="rect">
            <a:avLst/>
          </a:prstGeom>
        </p:spPr>
      </p:pic>
      <p:sp>
        <p:nvSpPr>
          <p:cNvPr id="4" name="오른쪽으로 구부러진 화살표 3"/>
          <p:cNvSpPr/>
          <p:nvPr/>
        </p:nvSpPr>
        <p:spPr>
          <a:xfrm rot="19980937">
            <a:off x="2468276" y="4460531"/>
            <a:ext cx="590639" cy="133867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581673" y="590394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7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1.1.3 </a:t>
            </a:r>
            <a:r>
              <a:rPr lang="ko-KR" altLang="en-US"/>
              <a:t>제출기관지정</a:t>
            </a: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30476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제출기관지정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 집계가 필요한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지정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제출기관지정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조직도 에서 선택 또는 검색을 통해 조직 명 선택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[&gt;&gt;]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조직명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더블클릭으로 제출요청부서 추가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제출요청부서 확인 후 저장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/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ea typeface="Noto Sans CJK KR Regular"/>
              </a:rPr>
              <a:t>    </a:t>
            </a:r>
            <a:r>
              <a:rPr lang="ko-KR" altLang="ko-KR" sz="1000">
                <a:ea typeface="Noto Sans CJK KR Regular"/>
              </a:rPr>
              <a:t>공문</a:t>
            </a:r>
            <a:r>
              <a:rPr lang="en-US" altLang="ko-KR" sz="1000">
                <a:ea typeface="Noto Sans CJK KR Regular"/>
              </a:rPr>
              <a:t> </a:t>
            </a:r>
            <a:r>
              <a:rPr lang="ko-KR" altLang="en-US" sz="1000" err="1">
                <a:ea typeface="Noto Sans CJK KR Regular"/>
              </a:rPr>
              <a:t>시행시</a:t>
            </a:r>
            <a:r>
              <a:rPr lang="ko-KR" altLang="en-US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문서함이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존재</a:t>
            </a:r>
            <a:r>
              <a:rPr lang="en-US" altLang="ko-KR" sz="1000">
                <a:ea typeface="Noto Sans CJK KR Regular"/>
              </a:rPr>
              <a:t> 하</a:t>
            </a:r>
            <a:r>
              <a:rPr lang="ko-KR" altLang="en-US" sz="1000">
                <a:ea typeface="Noto Sans CJK KR Regular"/>
              </a:rPr>
              <a:t>지</a:t>
            </a:r>
            <a:endParaRPr lang="en-US" altLang="ko-KR" sz="1000">
              <a:ea typeface="Noto Sans CJK KR Regular"/>
            </a:endParaRPr>
          </a:p>
          <a:p>
            <a:r>
              <a:rPr lang="en-US" altLang="ko-KR" sz="1000">
                <a:ea typeface="Noto Sans CJK KR Regular"/>
              </a:rPr>
              <a:t>   </a:t>
            </a:r>
            <a:r>
              <a:rPr lang="ko-KR" altLang="en-US" sz="1000">
                <a:ea typeface="Noto Sans CJK KR Regular"/>
              </a:rPr>
              <a:t> 않는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기관은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수신처로</a:t>
            </a:r>
            <a:r>
              <a:rPr lang="en-US" altLang="ko-KR" sz="1000">
                <a:ea typeface="Noto Sans CJK KR Regular"/>
              </a:rPr>
              <a:t> </a:t>
            </a:r>
          </a:p>
          <a:p>
            <a:r>
              <a:rPr lang="en-US" altLang="ko-KR" sz="1000">
                <a:ea typeface="Noto Sans CJK KR Regular"/>
              </a:rPr>
              <a:t>    </a:t>
            </a:r>
            <a:r>
              <a:rPr lang="en-US" altLang="ko-KR" sz="1000" err="1">
                <a:ea typeface="Noto Sans CJK KR Regular"/>
              </a:rPr>
              <a:t>지정할</a:t>
            </a:r>
            <a:r>
              <a:rPr lang="en-US" altLang="ko-KR" sz="1000">
                <a:ea typeface="Noto Sans CJK KR Regular"/>
              </a:rPr>
              <a:t> 수 </a:t>
            </a:r>
            <a:r>
              <a:rPr lang="en-US" altLang="ko-KR" sz="1000" err="1">
                <a:ea typeface="Noto Sans CJK KR Regular"/>
              </a:rPr>
              <a:t>없으며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흑백으로</a:t>
            </a:r>
            <a:r>
              <a:rPr lang="en-US" altLang="ko-KR" sz="1000">
                <a:ea typeface="Noto Sans CJK KR Regular"/>
              </a:rPr>
              <a:t> </a:t>
            </a:r>
          </a:p>
          <a:p>
            <a:r>
              <a:rPr lang="en-US" altLang="ko-KR" sz="1000">
                <a:ea typeface="Noto Sans CJK KR Regular"/>
              </a:rPr>
              <a:t>    </a:t>
            </a:r>
            <a:r>
              <a:rPr lang="en-US" altLang="ko-KR" sz="1000" err="1">
                <a:ea typeface="Noto Sans CJK KR Regular"/>
              </a:rPr>
              <a:t>처리</a:t>
            </a:r>
            <a:r>
              <a:rPr lang="ko-KR" altLang="en-US" sz="1000">
                <a:ea typeface="Noto Sans CJK KR Regular"/>
              </a:rPr>
              <a:t>됨</a:t>
            </a:r>
            <a:endParaRPr lang="ko-KR" altLang="ko-KR" sz="1000">
              <a:ea typeface="Noto Sans CJK KR Regular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1" name="사각형 설명선 20"/>
          <p:cNvSpPr/>
          <p:nvPr/>
        </p:nvSpPr>
        <p:spPr>
          <a:xfrm>
            <a:off x="954212" y="3276575"/>
            <a:ext cx="5904656" cy="3384376"/>
          </a:xfrm>
          <a:prstGeom prst="wedgeRectCallout">
            <a:avLst>
              <a:gd name="adj1" fmla="val -45363"/>
              <a:gd name="adj2" fmla="val -7347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3354004"/>
            <a:ext cx="5544616" cy="3229517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98228" y="378063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1FCD517-7506-4E7E-A339-212F7F8E38D2}"/>
              </a:ext>
            </a:extLst>
          </p:cNvPr>
          <p:cNvSpPr/>
          <p:nvPr/>
        </p:nvSpPr>
        <p:spPr>
          <a:xfrm>
            <a:off x="1265946" y="3932103"/>
            <a:ext cx="1344773" cy="1981044"/>
          </a:xfrm>
          <a:prstGeom prst="rect">
            <a:avLst/>
          </a:prstGeom>
          <a:noFill/>
          <a:ln w="19050">
            <a:solidFill>
              <a:srgbClr val="E8343D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8508" y="452824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02484" y="63200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15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1.1.4 </a:t>
            </a:r>
            <a:r>
              <a:rPr lang="ko-KR" altLang="en-US" err="1"/>
              <a:t>입력요령</a:t>
            </a:r>
            <a:r>
              <a:rPr lang="ko-KR" altLang="en-US"/>
              <a:t> 및 파일첨부</a:t>
            </a:r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입력요령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및 파일첨부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2476" y="1476375"/>
            <a:ext cx="227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 기관에서 제출 자료 작성시  참조할 입력 요령 안내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작성요령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및 파일첨부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작성요령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및 관련 파일 첨부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저장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첨부파일은 개별 최대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5MB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6" name="사각형 설명선 5"/>
          <p:cNvSpPr/>
          <p:nvPr/>
        </p:nvSpPr>
        <p:spPr>
          <a:xfrm>
            <a:off x="395478" y="3236032"/>
            <a:ext cx="5778928" cy="3744416"/>
          </a:xfrm>
          <a:prstGeom prst="wedgeRectCallout">
            <a:avLst>
              <a:gd name="adj1" fmla="val 22151"/>
              <a:gd name="adj2" fmla="val -7159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2" y="3383439"/>
            <a:ext cx="5568000" cy="344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374592" y="22380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314252" y="378063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682404" y="651693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8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3AB7B2C-5456-4F86-8B57-2F45841CEB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1.1.5 </a:t>
            </a:r>
            <a:r>
              <a:rPr lang="ko-KR" altLang="en-US"/>
              <a:t>집계서식생성 </a:t>
            </a:r>
            <a:r>
              <a:rPr lang="ko-KR" altLang="en-US" smtClean="0"/>
              <a:t>작성화면</a:t>
            </a:r>
            <a:endParaRPr lang="ko-KR" altLang="en-US"/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문서생성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52476" y="1476375"/>
            <a:ext cx="227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집계 할 자료의 자료명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자료공유범위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자료입력기관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기본정보를 작성하여 생성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업무절차 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자료명입력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 기본정보 입력 및 선택</a:t>
            </a: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아래한글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워드 등에서 작성한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조사서식을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복사하여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붙여넣기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하는 창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복사한 서식의 셀 설정을 위해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다음단계를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실행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745506"/>
            <a:ext cx="7732800" cy="2768790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15569" y="26021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92730" y="4860751"/>
            <a:ext cx="771826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  1. </a:t>
            </a: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기본정보 및 서식을 붙여넣기 한 화면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  2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복사붙여넣기 시 예시란에는 반드시 빈칸이 없어야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한다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  3.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서식형태 지정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  -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+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서식외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첨부파일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서식복사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파일집계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서식함활용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등이 있다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4.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 지정</a:t>
            </a:r>
            <a:endParaRPr lang="ko-KR" altLang="en-US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자료공유범위에서 따라 생성된 집계의 열람 공유 범위와 서식함에서의 공유 범위까지 달라집니다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개인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본인만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내부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기관하위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전체사용자가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29024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834532" y="41406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사각형 설명선 11"/>
          <p:cNvSpPr/>
          <p:nvPr/>
        </p:nvSpPr>
        <p:spPr>
          <a:xfrm>
            <a:off x="3006421" y="2582969"/>
            <a:ext cx="5234372" cy="1534649"/>
          </a:xfrm>
          <a:prstGeom prst="wedgeRectCallout">
            <a:avLst>
              <a:gd name="adj1" fmla="val -71266"/>
              <a:gd name="adj2" fmla="val 17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492" y="2647510"/>
            <a:ext cx="5098256" cy="137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5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2" y="2051364"/>
            <a:ext cx="5007039" cy="2411966"/>
          </a:xfrm>
          <a:prstGeom prst="rect">
            <a:avLst/>
          </a:prstGeo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B67CA060-FA3B-425A-88F0-9007AB27C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1.1.6 </a:t>
            </a:r>
            <a:r>
              <a:rPr lang="ko-KR" altLang="en-US"/>
              <a:t>스프레드시트 활용 </a:t>
            </a:r>
            <a:r>
              <a:rPr lang="en-US" altLang="ko-KR" smtClean="0"/>
              <a:t>(</a:t>
            </a:r>
            <a:r>
              <a:rPr lang="ko-KR" altLang="en-US" smtClean="0"/>
              <a:t>셀설정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스프레드시트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활용</a:t>
            </a:r>
            <a:r>
              <a:rPr lang="en-US" altLang="ko-KR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(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셀설정</a:t>
            </a:r>
            <a:r>
              <a:rPr lang="en-US" altLang="ko-KR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52476" y="1476375"/>
            <a:ext cx="2278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입력시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사용가능한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함수 활용법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SELECT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콤보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^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이용해 구분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예시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적용시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총무과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기회과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회계과를 선택할수 있음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형식은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문자여야만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SUM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함수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숫자 형식의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합계를 구함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예시에서는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D4,F4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합계를 구함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D4,E4,F4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 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형식은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숫자여야만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③ 사칙연산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형식은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숫자여야만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소수점의 곱하기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(*)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경우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예시와 같이 사용하여야함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소수점 곱하기 잘못된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사용예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~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④가 적용된 실제 서식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685666" y="3740872"/>
            <a:ext cx="2032104" cy="1281430"/>
            <a:chOff x="429861" y="4170085"/>
            <a:chExt cx="2032104" cy="1281430"/>
          </a:xfrm>
        </p:grpSpPr>
        <p:sp>
          <p:nvSpPr>
            <p:cNvPr id="26" name="사각형 설명선 25"/>
            <p:cNvSpPr/>
            <p:nvPr/>
          </p:nvSpPr>
          <p:spPr>
            <a:xfrm>
              <a:off x="429861" y="4170085"/>
              <a:ext cx="2032104" cy="1281430"/>
            </a:xfrm>
            <a:prstGeom prst="wedgeRectCallout">
              <a:avLst>
                <a:gd name="adj1" fmla="val -67602"/>
                <a:gd name="adj2" fmla="val -6351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422" y="4236970"/>
              <a:ext cx="1914792" cy="1170150"/>
            </a:xfrm>
            <a:prstGeom prst="rect">
              <a:avLst/>
            </a:prstGeom>
          </p:spPr>
        </p:pic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445640" y="4185730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1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18637" y="2757326"/>
            <a:ext cx="2032104" cy="1281430"/>
            <a:chOff x="5218637" y="2757326"/>
            <a:chExt cx="2032104" cy="1281430"/>
          </a:xfrm>
        </p:grpSpPr>
        <p:sp>
          <p:nvSpPr>
            <p:cNvPr id="27" name="사각형 설명선 26"/>
            <p:cNvSpPr/>
            <p:nvPr/>
          </p:nvSpPr>
          <p:spPr>
            <a:xfrm>
              <a:off x="5218637" y="2757326"/>
              <a:ext cx="2032104" cy="1281430"/>
            </a:xfrm>
            <a:prstGeom prst="wedgeRectCallout">
              <a:avLst>
                <a:gd name="adj1" fmla="val -71537"/>
                <a:gd name="adj2" fmla="val 1536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1387" y="2818653"/>
              <a:ext cx="1906602" cy="1181265"/>
            </a:xfrm>
            <a:prstGeom prst="rect">
              <a:avLst/>
            </a:prstGeom>
          </p:spPr>
        </p:pic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218637" y="2757326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2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pic>
        <p:nvPicPr>
          <p:cNvPr id="18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19" y="5220791"/>
            <a:ext cx="4127085" cy="1662718"/>
          </a:xfrm>
          <a:prstGeom prst="rect">
            <a:avLst/>
          </a:prstGeom>
        </p:spPr>
      </p:pic>
      <p:grpSp>
        <p:nvGrpSpPr>
          <p:cNvPr id="40" name="그룹 39"/>
          <p:cNvGrpSpPr/>
          <p:nvPr/>
        </p:nvGrpSpPr>
        <p:grpSpPr>
          <a:xfrm>
            <a:off x="5282392" y="4193095"/>
            <a:ext cx="1986226" cy="1208296"/>
            <a:chOff x="5282392" y="4193095"/>
            <a:chExt cx="1986226" cy="1208296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5247" y="4229652"/>
              <a:ext cx="1943371" cy="1171739"/>
            </a:xfrm>
            <a:prstGeom prst="rect">
              <a:avLst/>
            </a:prstGeom>
          </p:spPr>
        </p:pic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282392" y="4193095"/>
              <a:ext cx="152150" cy="15723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pic>
        <p:nvPicPr>
          <p:cNvPr id="41" name="그림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247" y="5592288"/>
            <a:ext cx="1952381" cy="1161905"/>
          </a:xfrm>
          <a:prstGeom prst="rect">
            <a:avLst/>
          </a:prstGeom>
        </p:spPr>
      </p:pic>
      <p:sp>
        <p:nvSpPr>
          <p:cNvPr id="43" name="타원 4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235715" y="558127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55519" y="516770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47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67CA060-FA3B-425A-88F0-9007AB27C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1.1.7 </a:t>
            </a:r>
            <a:r>
              <a:rPr lang="ko-KR" altLang="en-US" err="1"/>
              <a:t>서식테스트</a:t>
            </a:r>
            <a:endParaRPr lang="ko-KR" altLang="en-US"/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서식테스트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52476" y="1476375"/>
            <a:ext cx="2278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속성을 설정한 후 집계를 시작하기 전 설정한 속성에 따라 정상적으로 계산이 수행하는지 점검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미리보기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화면으로 자료를 입력하면서 속성 정의 내용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수식이 있는 셀이 있는 경우 데이터를 입력 후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계산하기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클릭하여 정상 수행 여부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이전단계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통하여 이전 화면으로 돌아가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잘못된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 수정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2" y="2051364"/>
            <a:ext cx="5007039" cy="2411966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815050" y="4745292"/>
            <a:ext cx="4110640" cy="1876600"/>
            <a:chOff x="3455010" y="5361319"/>
            <a:chExt cx="4110640" cy="1876600"/>
          </a:xfrm>
        </p:grpSpPr>
        <p:sp>
          <p:nvSpPr>
            <p:cNvPr id="20" name="사각형 설명선 19"/>
            <p:cNvSpPr/>
            <p:nvPr/>
          </p:nvSpPr>
          <p:spPr>
            <a:xfrm>
              <a:off x="3455010" y="5361319"/>
              <a:ext cx="4110640" cy="1876600"/>
            </a:xfrm>
            <a:prstGeom prst="wedgeRectCallout">
              <a:avLst>
                <a:gd name="adj1" fmla="val -118485"/>
                <a:gd name="adj2" fmla="val -7725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8508" y="5460963"/>
              <a:ext cx="3816424" cy="1662718"/>
            </a:xfrm>
            <a:prstGeom prst="rect">
              <a:avLst/>
            </a:prstGeom>
          </p:spPr>
        </p:pic>
      </p:grpSp>
      <p:sp>
        <p:nvSpPr>
          <p:cNvPr id="24" name="타원 2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26220" y="431185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978548" y="487851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160359" y="615689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1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424936" cy="504056"/>
          </a:xfrm>
        </p:spPr>
        <p:txBody>
          <a:bodyPr/>
          <a:lstStyle/>
          <a:p>
            <a:r>
              <a:rPr lang="en-US" altLang="ko-KR" smtClean="0"/>
              <a:t>1.1.8 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집계종료방법 지정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종료일지정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선착순집계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정기집계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)</a:t>
            </a:r>
            <a:endParaRPr lang="ko-KR" altLang="en-US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집계종료방법 지정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52476" y="1476375"/>
            <a:ext cx="2278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집계종료방법에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따른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집계방법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선택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종료일지정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집계종료일은 지정된 종료일시를 기준으로 종료됨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기본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180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일이며 종료일은 변경이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선착순 마감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제출기관을 기준으로 카운트하여 지정한 기관수가 제출완료되면 집계를 종료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제출기관수는 변경이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정기집계는 반복할 주기를 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할 기간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제출하는 기간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주기는 다음과 같은 주기로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반복 집계함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주간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7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 간격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월간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1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개월 간격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분기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3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개월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간격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문서 임시저장 기능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집계진행자료에서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버튼 클릭 시 지정한 수신처로 생성한 서식을 전송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275395" y="253744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06139" y="4740442"/>
            <a:ext cx="7704857" cy="2299368"/>
          </a:xfrm>
          <a:prstGeom prst="roundRect">
            <a:avLst>
              <a:gd name="adj" fmla="val 5731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집계시작시 집계진행자료 메뉴에 자료가 보여지며 실시간으로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취합현황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 가능</a:t>
            </a:r>
            <a:endParaRPr lang="en-US" altLang="ko-KR" sz="11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2.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정기집계의 취합주기는 주간</a:t>
            </a: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월간</a:t>
            </a: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분기</a:t>
            </a: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단위로 집계 가능하며 해당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조건에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맞는 문서들이 모두 미리 생성되어 </a:t>
            </a:r>
            <a:r>
              <a:rPr lang="en-US" altLang="ko-KR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\</a:t>
            </a:r>
          </a:p>
          <a:p>
            <a:pPr marL="179388"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집계대기자료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메뉴에서 확인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endParaRPr lang="en-US" altLang="ko-KR" sz="11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3.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미리 생성되어 집계대기자료에 있는 정기집계 문서들은 정해진 기간에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자동으로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시작</a:t>
            </a:r>
            <a:endParaRPr lang="en-US" altLang="ko-KR" sz="11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39" y="1592185"/>
            <a:ext cx="5007039" cy="2411966"/>
          </a:xfrm>
          <a:prstGeom prst="rect">
            <a:avLst/>
          </a:prstGeom>
        </p:spPr>
      </p:pic>
      <p:sp>
        <p:nvSpPr>
          <p:cNvPr id="11" name="사각형 설명선 10"/>
          <p:cNvSpPr/>
          <p:nvPr/>
        </p:nvSpPr>
        <p:spPr>
          <a:xfrm>
            <a:off x="3426867" y="1744353"/>
            <a:ext cx="4159537" cy="3476438"/>
          </a:xfrm>
          <a:prstGeom prst="wedgeRectCallout">
            <a:avLst>
              <a:gd name="adj1" fmla="val -76259"/>
              <a:gd name="adj2" fmla="val 700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370" y="1786946"/>
            <a:ext cx="4014322" cy="87546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36" y="2772519"/>
            <a:ext cx="4014322" cy="86275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28" y="3798255"/>
            <a:ext cx="3926903" cy="1344426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00889" y="167423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95440" y="276928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95440" y="376634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346316" y="345797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14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7" y="2196455"/>
            <a:ext cx="7602053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집계진행자료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1826141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집계진행자료목록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제출현황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기본정보</a:t>
            </a: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1.2.1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1.2.2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2283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1.2.3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92209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1.2.4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1.2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3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1.2.1 </a:t>
            </a:r>
            <a:r>
              <a:rPr lang="ko-KR" altLang="en-US" smtClean="0"/>
              <a:t>집계진행자료 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집계진행자료목록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1" y="1620391"/>
            <a:ext cx="7700093" cy="162846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252476" y="1476375"/>
            <a:ext cx="2278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집계진행자료 메뉴를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목록을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962324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8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r>
              <a:rPr lang="en-US" altLang="ko-KR" smtClean="0"/>
              <a:t>1.2.2 </a:t>
            </a:r>
            <a:r>
              <a:rPr lang="ko-KR" altLang="en-US"/>
              <a:t>제출현황 </a:t>
            </a:r>
            <a:r>
              <a:rPr lang="en-US" altLang="ko-KR"/>
              <a:t>(1/2)</a:t>
            </a:r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제출현황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제출부서의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제출현황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결재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관리 및 확인하고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수행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	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 사유를 작성하여 제출부서로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재입력 요청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자료의 입력 데이터 값을 초기화하여 제출자에게 반송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제출 시 등록 한 파일이 있을 시 첨부파일 아이콘이 활성화 되며 해당 파일 확인 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재입력요청은 제출기관에서 입력 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자료를 유지하고 부서초기화는 입력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한 자료가 삭제된다</a:t>
            </a: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1" y="2080220"/>
            <a:ext cx="7704856" cy="2079005"/>
          </a:xfrm>
          <a:prstGeom prst="rect">
            <a:avLst/>
          </a:prstGeom>
        </p:spPr>
      </p:pic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46300" y="239755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4996" y="3599840"/>
            <a:ext cx="3673797" cy="1764967"/>
            <a:chOff x="304750" y="4111373"/>
            <a:chExt cx="3673797" cy="1764967"/>
          </a:xfrm>
        </p:grpSpPr>
        <p:sp>
          <p:nvSpPr>
            <p:cNvPr id="32" name="사각형 설명선 31"/>
            <p:cNvSpPr/>
            <p:nvPr/>
          </p:nvSpPr>
          <p:spPr>
            <a:xfrm>
              <a:off x="304750" y="4111373"/>
              <a:ext cx="3673797" cy="1764967"/>
            </a:xfrm>
            <a:prstGeom prst="wedgeRectCallout">
              <a:avLst>
                <a:gd name="adj1" fmla="val -7740"/>
                <a:gd name="adj2" fmla="val -10673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690" y="4270414"/>
              <a:ext cx="3463915" cy="1446884"/>
            </a:xfrm>
            <a:prstGeom prst="rect">
              <a:avLst/>
            </a:prstGeom>
          </p:spPr>
        </p:pic>
      </p:grp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01893" y="239184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81662" y="3006277"/>
            <a:ext cx="3037907" cy="1084542"/>
            <a:chOff x="1535522" y="8996445"/>
            <a:chExt cx="3037907" cy="1084542"/>
          </a:xfrm>
        </p:grpSpPr>
        <p:sp>
          <p:nvSpPr>
            <p:cNvPr id="22" name="사각형 설명선 21"/>
            <p:cNvSpPr/>
            <p:nvPr/>
          </p:nvSpPr>
          <p:spPr>
            <a:xfrm>
              <a:off x="1535522" y="8996445"/>
              <a:ext cx="3037907" cy="1084542"/>
            </a:xfrm>
            <a:prstGeom prst="wedgeRectCallout">
              <a:avLst>
                <a:gd name="adj1" fmla="val -109507"/>
                <a:gd name="adj2" fmla="val -8665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15158" y="9025655"/>
              <a:ext cx="2878634" cy="1027597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>
            <a:off x="6319980" y="4182550"/>
            <a:ext cx="1827554" cy="900354"/>
            <a:chOff x="5927248" y="4582325"/>
            <a:chExt cx="1827554" cy="900354"/>
          </a:xfrm>
        </p:grpSpPr>
        <p:sp>
          <p:nvSpPr>
            <p:cNvPr id="34" name="사각형 설명선 33"/>
            <p:cNvSpPr/>
            <p:nvPr/>
          </p:nvSpPr>
          <p:spPr>
            <a:xfrm>
              <a:off x="5958769" y="4622692"/>
              <a:ext cx="1796033" cy="859987"/>
            </a:xfrm>
            <a:prstGeom prst="wedgeRectCallout">
              <a:avLst>
                <a:gd name="adj1" fmla="val 35190"/>
                <a:gd name="adj2" fmla="val -16138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4772" y="4647872"/>
              <a:ext cx="1724025" cy="809625"/>
            </a:xfrm>
            <a:prstGeom prst="rect">
              <a:avLst/>
            </a:prstGeom>
          </p:spPr>
        </p:pic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927248" y="4582325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700" b="1">
                  <a:solidFill>
                    <a:prstClr val="white"/>
                  </a:solidFill>
                  <a:latin typeface="Noto Sans CJK KR Bold" pitchFamily="34" charset="-127"/>
                  <a:ea typeface="Noto Sans CJK KR Bold" pitchFamily="34" charset="-127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292730" y="5364807"/>
            <a:ext cx="7818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진행상태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구분값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제출현황에서 진행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상태별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검색이 가능함  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제출완료상태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미제출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결재진행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접수   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294733" y="5681379"/>
            <a:ext cx="34517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결재전종료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사용하지않음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최근순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자료회수요청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회수요청상태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파일제출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23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67CA060-FA3B-425A-88F0-9007AB27C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1.2.2 </a:t>
            </a:r>
            <a:r>
              <a:rPr lang="ko-KR" altLang="en-US"/>
              <a:t>제출현황 </a:t>
            </a:r>
            <a:r>
              <a:rPr lang="en-US" altLang="ko-KR"/>
              <a:t>(2/2)</a:t>
            </a:r>
            <a:endParaRPr lang="ko-KR" altLang="en-US"/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제출현황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52476" y="1476375"/>
            <a:ext cx="227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제출부서의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제출현황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결재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관리 및 확인하고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수행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제출자료 및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 유무 등 상태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1" y="2326388"/>
            <a:ext cx="7704856" cy="2079005"/>
          </a:xfrm>
          <a:prstGeom prst="rect">
            <a:avLst/>
          </a:prstGeom>
        </p:spPr>
      </p:pic>
      <p:sp>
        <p:nvSpPr>
          <p:cNvPr id="16" name="사각형 설명선 15"/>
          <p:cNvSpPr/>
          <p:nvPr/>
        </p:nvSpPr>
        <p:spPr>
          <a:xfrm>
            <a:off x="4482604" y="4140069"/>
            <a:ext cx="3559887" cy="2995030"/>
          </a:xfrm>
          <a:prstGeom prst="wedgeRectCallout">
            <a:avLst>
              <a:gd name="adj1" fmla="val -69303"/>
              <a:gd name="adj2" fmla="val -7146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17" y="4411629"/>
            <a:ext cx="3426806" cy="2438785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258468" y="327778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65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1.2.3 </a:t>
            </a:r>
            <a:r>
              <a:rPr lang="ko-KR" altLang="en-US"/>
              <a:t>집계현황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집계현황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2476" y="1476375"/>
            <a:ext cx="227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자료의 내용을 조회하고 엑셀로 저장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집계현황 탭 클릭 시 엑셀저장 또는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화면표시에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대한 선택창이 보여지며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따라하기의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화면예시는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경우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집계서식의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타이틀이 한번만 나오도록 엑셀로 저장하려면 반드시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전체내용이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아닌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번표를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선택하고 엑셀 저장을 실행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2" y="1560461"/>
            <a:ext cx="7662628" cy="3456384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530276" y="171648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7" name="사각형 설명선 6"/>
          <p:cNvSpPr/>
          <p:nvPr/>
        </p:nvSpPr>
        <p:spPr>
          <a:xfrm>
            <a:off x="304752" y="5564817"/>
            <a:ext cx="2947678" cy="871968"/>
          </a:xfrm>
          <a:prstGeom prst="wedgeRectCallout">
            <a:avLst>
              <a:gd name="adj1" fmla="val 442"/>
              <a:gd name="adj2" fmla="val -473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54" y="5607039"/>
            <a:ext cx="2802273" cy="7875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684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 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기본정보를 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자료의 기본정보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서식정보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수정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시 집계가 종료되어 집계종료자료 메뉴로 넘어감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담당변경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부서 이동 시 진행 중인 집계자료를 후임자에게 이관 가능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*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조직도에서 사용자 정보를 확인 후 해당 담당자를 클릭하여 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진행 중인 집계자료를 다른 사용자와 공유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2134160"/>
            <a:ext cx="7704856" cy="1766522"/>
          </a:xfrm>
          <a:prstGeom prst="rect">
            <a:avLst/>
          </a:prstGeom>
        </p:spPr>
      </p:pic>
      <p:sp>
        <p:nvSpPr>
          <p:cNvPr id="29" name="사각형 설명선 28"/>
          <p:cNvSpPr/>
          <p:nvPr/>
        </p:nvSpPr>
        <p:spPr>
          <a:xfrm>
            <a:off x="305560" y="3713488"/>
            <a:ext cx="2571318" cy="3121451"/>
          </a:xfrm>
          <a:prstGeom prst="wedgeRectCallout">
            <a:avLst>
              <a:gd name="adj1" fmla="val -24603"/>
              <a:gd name="adj2" fmla="val -8629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7" y="3808902"/>
            <a:ext cx="2502404" cy="2930622"/>
          </a:xfrm>
          <a:prstGeom prst="rect">
            <a:avLst/>
          </a:prstGeom>
        </p:spPr>
      </p:pic>
      <p:sp>
        <p:nvSpPr>
          <p:cNvPr id="36" name="사각형 설명선 35"/>
          <p:cNvSpPr/>
          <p:nvPr/>
        </p:nvSpPr>
        <p:spPr>
          <a:xfrm>
            <a:off x="3906540" y="4737612"/>
            <a:ext cx="3952636" cy="2030183"/>
          </a:xfrm>
          <a:prstGeom prst="wedgeRectCallout">
            <a:avLst>
              <a:gd name="adj1" fmla="val -113515"/>
              <a:gd name="adj2" fmla="val -15615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556" y="4788770"/>
            <a:ext cx="3744416" cy="1927865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8188" y="234848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170236" y="234848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1.2.4 </a:t>
            </a:r>
            <a:r>
              <a:rPr lang="ko-KR" altLang="en-US"/>
              <a:t>기본정보 </a:t>
            </a:r>
            <a:r>
              <a:rPr lang="en-US" altLang="ko-KR"/>
              <a:t>(1/3)</a:t>
            </a:r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94956" y="234848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26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1.2.4 </a:t>
            </a:r>
            <a:r>
              <a:rPr lang="ko-KR" altLang="en-US"/>
              <a:t>기본정보 </a:t>
            </a:r>
            <a:r>
              <a:rPr lang="en-US" altLang="ko-KR"/>
              <a:t>(2/3)</a:t>
            </a:r>
            <a:endParaRPr lang="ko-KR" altLang="en-US"/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 내용의 문구 또는 서식 자체를 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기본정보에서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하단의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메뉴에서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클릭시 ②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편집창을 비웁니다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팝업창이 열리며 확인을 클릭하면 기존서식이 삭제되고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서식복원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버튼으로 변경됨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다음단계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이전단계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로 버튼 변경됨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⑤팝업이 열림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서식변경이됨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서식변경은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①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②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순으로 진행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서식변경중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기존서식으로의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복원기능을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제공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서식복원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팝업이열리고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기존 서식으로 복원됨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934714"/>
            <a:ext cx="7704856" cy="2801766"/>
          </a:xfrm>
          <a:prstGeom prst="rect">
            <a:avLst/>
          </a:prstGeom>
          <a:ln>
            <a:solidFill>
              <a:srgbClr val="FF0000"/>
            </a:solidFill>
            <a:prstDash val="sysDash"/>
          </a:ln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06968" y="44476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120015" y="2433951"/>
            <a:ext cx="2720043" cy="863858"/>
            <a:chOff x="1044088" y="1930740"/>
            <a:chExt cx="2720043" cy="863858"/>
          </a:xfrm>
        </p:grpSpPr>
        <p:sp>
          <p:nvSpPr>
            <p:cNvPr id="29" name="사각형 설명선 28"/>
            <p:cNvSpPr/>
            <p:nvPr/>
          </p:nvSpPr>
          <p:spPr>
            <a:xfrm>
              <a:off x="1044088" y="1930740"/>
              <a:ext cx="2720043" cy="863858"/>
            </a:xfrm>
            <a:prstGeom prst="wedgeRectCallout">
              <a:avLst>
                <a:gd name="adj1" fmla="val -93760"/>
                <a:gd name="adj2" fmla="val 19951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4515" y="2006700"/>
              <a:ext cx="2559187" cy="701229"/>
            </a:xfrm>
            <a:prstGeom prst="rect">
              <a:avLst/>
            </a:prstGeom>
          </p:spPr>
        </p:pic>
      </p:grpSp>
      <p:grpSp>
        <p:nvGrpSpPr>
          <p:cNvPr id="12" name="그룹 11"/>
          <p:cNvGrpSpPr/>
          <p:nvPr/>
        </p:nvGrpSpPr>
        <p:grpSpPr>
          <a:xfrm>
            <a:off x="6344067" y="4099104"/>
            <a:ext cx="1152128" cy="222464"/>
            <a:chOff x="3894458" y="4511984"/>
            <a:chExt cx="1797635" cy="368424"/>
          </a:xfrm>
        </p:grpSpPr>
        <p:sp>
          <p:nvSpPr>
            <p:cNvPr id="22" name="사각형 설명선 21"/>
            <p:cNvSpPr/>
            <p:nvPr/>
          </p:nvSpPr>
          <p:spPr>
            <a:xfrm>
              <a:off x="3894458" y="4511984"/>
              <a:ext cx="1797635" cy="368424"/>
            </a:xfrm>
            <a:prstGeom prst="wedgeRectCallout">
              <a:avLst>
                <a:gd name="adj1" fmla="val -28184"/>
                <a:gd name="adj2" fmla="val -42473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6512" y="4543796"/>
              <a:ext cx="1533525" cy="304800"/>
            </a:xfrm>
            <a:prstGeom prst="rect">
              <a:avLst/>
            </a:prstGeom>
          </p:spPr>
        </p:pic>
      </p:grpSp>
      <p:sp>
        <p:nvSpPr>
          <p:cNvPr id="43" name="직사각형 42"/>
          <p:cNvSpPr/>
          <p:nvPr/>
        </p:nvSpPr>
        <p:spPr>
          <a:xfrm>
            <a:off x="6428703" y="4117801"/>
            <a:ext cx="982856" cy="184557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6066780" y="5357351"/>
            <a:ext cx="1510312" cy="375910"/>
            <a:chOff x="6066780" y="5357351"/>
            <a:chExt cx="1510312" cy="375910"/>
          </a:xfrm>
        </p:grpSpPr>
        <p:sp>
          <p:nvSpPr>
            <p:cNvPr id="25" name="사각형 설명선 24"/>
            <p:cNvSpPr/>
            <p:nvPr/>
          </p:nvSpPr>
          <p:spPr>
            <a:xfrm>
              <a:off x="6066780" y="5423724"/>
              <a:ext cx="1510312" cy="309537"/>
            </a:xfrm>
            <a:prstGeom prst="wedgeRectCallout">
              <a:avLst>
                <a:gd name="adj1" fmla="val -158851"/>
                <a:gd name="adj2" fmla="val -30175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4880" y="5468868"/>
              <a:ext cx="1440768" cy="219247"/>
            </a:xfrm>
            <a:prstGeom prst="rect">
              <a:avLst/>
            </a:prstGeom>
          </p:spPr>
        </p:pic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7067436" y="5357351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4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50" name="타원 4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270609" y="491750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270609" y="4860751"/>
            <a:ext cx="2720043" cy="863858"/>
            <a:chOff x="255719" y="5297385"/>
            <a:chExt cx="2720043" cy="863858"/>
          </a:xfrm>
        </p:grpSpPr>
        <p:sp>
          <p:nvSpPr>
            <p:cNvPr id="32" name="사각형 설명선 31"/>
            <p:cNvSpPr/>
            <p:nvPr/>
          </p:nvSpPr>
          <p:spPr>
            <a:xfrm>
              <a:off x="255719" y="5297385"/>
              <a:ext cx="2720043" cy="863858"/>
            </a:xfrm>
            <a:prstGeom prst="wedgeRectCallout">
              <a:avLst>
                <a:gd name="adj1" fmla="val 141420"/>
                <a:gd name="adj2" fmla="val -11605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7930" y="5381366"/>
              <a:ext cx="2555620" cy="695896"/>
            </a:xfrm>
            <a:prstGeom prst="rect">
              <a:avLst/>
            </a:prstGeom>
          </p:spPr>
        </p:pic>
      </p:grpSp>
      <p:sp>
        <p:nvSpPr>
          <p:cNvPr id="44" name="직사각형 43"/>
          <p:cNvSpPr/>
          <p:nvPr/>
        </p:nvSpPr>
        <p:spPr>
          <a:xfrm>
            <a:off x="6079068" y="5463826"/>
            <a:ext cx="1498024" cy="216024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" name="그룹 50"/>
          <p:cNvGrpSpPr/>
          <p:nvPr/>
        </p:nvGrpSpPr>
        <p:grpSpPr>
          <a:xfrm>
            <a:off x="5262085" y="5927937"/>
            <a:ext cx="2720043" cy="863858"/>
            <a:chOff x="5262085" y="5927937"/>
            <a:chExt cx="2720043" cy="863858"/>
          </a:xfrm>
        </p:grpSpPr>
        <p:sp>
          <p:nvSpPr>
            <p:cNvPr id="26" name="사각형 설명선 25"/>
            <p:cNvSpPr/>
            <p:nvPr/>
          </p:nvSpPr>
          <p:spPr>
            <a:xfrm>
              <a:off x="5262085" y="5927937"/>
              <a:ext cx="2720043" cy="863858"/>
            </a:xfrm>
            <a:prstGeom prst="wedgeRectCallout">
              <a:avLst>
                <a:gd name="adj1" fmla="val 22523"/>
                <a:gd name="adj2" fmla="val -8635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6056" y="5996488"/>
              <a:ext cx="2512102" cy="761929"/>
            </a:xfrm>
            <a:prstGeom prst="rect">
              <a:avLst/>
            </a:prstGeom>
          </p:spPr>
        </p:pic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6920131" y="6392511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5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38" name="타원 3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060514" y="234750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374478" y="444393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165720" y="472288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5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1.2.4 </a:t>
            </a:r>
            <a:r>
              <a:rPr lang="ko-KR" altLang="en-US"/>
              <a:t>기본정보 </a:t>
            </a:r>
            <a:r>
              <a:rPr lang="en-US" altLang="ko-KR" smtClean="0"/>
              <a:t>(3/3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 내용의 문구 또는 서식 자체를 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서식정보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서식의 셀 설정을 변경할 수 있음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수식변경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형식변경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팝업이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열리며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서식변경이됨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2413555"/>
            <a:ext cx="7704856" cy="1844084"/>
          </a:xfrm>
          <a:prstGeom prst="rect">
            <a:avLst/>
          </a:prstGeom>
          <a:ln>
            <a:solidFill>
              <a:srgbClr val="FF0000"/>
            </a:solidFill>
            <a:prstDash val="sysDash"/>
          </a:ln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17749" y="226208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176605" y="4728972"/>
            <a:ext cx="2720043" cy="863858"/>
            <a:chOff x="5176605" y="4728972"/>
            <a:chExt cx="2720043" cy="863858"/>
          </a:xfrm>
        </p:grpSpPr>
        <p:sp>
          <p:nvSpPr>
            <p:cNvPr id="26" name="사각형 설명선 25"/>
            <p:cNvSpPr/>
            <p:nvPr/>
          </p:nvSpPr>
          <p:spPr>
            <a:xfrm>
              <a:off x="5176605" y="4728972"/>
              <a:ext cx="2720043" cy="863858"/>
            </a:xfrm>
            <a:prstGeom prst="wedgeRectCallout">
              <a:avLst>
                <a:gd name="adj1" fmla="val -72026"/>
                <a:gd name="adj2" fmla="val -1139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72316" y="4779936"/>
              <a:ext cx="2512102" cy="761929"/>
            </a:xfrm>
            <a:prstGeom prst="rect">
              <a:avLst/>
            </a:prstGeom>
          </p:spPr>
        </p:pic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99492" y="392116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17749" y="4683972"/>
            <a:ext cx="4405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50838" indent="-171450">
              <a:buFontTx/>
              <a:buChar char="-"/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제출완료된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건이 존재하는 경우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기존 서식대로 진행되고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서식변경은 불가하며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서식을 수정하여 적용하면 제출된 모든 자료가 초기화 되며 복귀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불가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50838" indent="-171450">
              <a:buFontTx/>
              <a:buChar char="-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된 자료가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건이라도 존재 시 서식수정은 불가능하여 집계자가 해당자료를 부서초기화 하거나 결재자가 반려를 한 후에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170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8" y="2196455"/>
            <a:ext cx="8160008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미진행자료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1620957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미진행자료목록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기본정보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1.3.1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1.3.2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1.3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29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1.3.1 </a:t>
            </a:r>
            <a:r>
              <a:rPr lang="ko-KR" altLang="en-US" smtClean="0"/>
              <a:t>미진행자료 목록</a:t>
            </a: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45072"/>
            <a:ext cx="7693975" cy="943188"/>
          </a:xfrm>
          <a:prstGeom prst="rect">
            <a:avLst/>
          </a:prstGeom>
        </p:spPr>
      </p:pic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미진행자료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미진행목록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임시저장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서식삭제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지원</a:t>
            </a: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자료집계요청자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자료를 선택하고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자신의 부서사용자에게 공유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공유된 자료를 선택하고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/>
            </a:r>
            <a:b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자신의 부서에 대한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공유취소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서식삭제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자료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삭제여부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/>
              <a:t>미리 </a:t>
            </a:r>
            <a:r>
              <a:rPr lang="ko-KR" altLang="en-US" sz="1000"/>
              <a:t>생성 된 </a:t>
            </a:r>
            <a:r>
              <a:rPr lang="ko-KR" altLang="en-US" sz="1000" err="1"/>
              <a:t>정기집계를</a:t>
            </a:r>
            <a:r>
              <a:rPr lang="ko-KR" altLang="en-US" sz="1000"/>
              <a:t> 포함</a:t>
            </a:r>
            <a:endParaRPr lang="en-US" altLang="ko-KR" sz="1000"/>
          </a:p>
          <a:p>
            <a:pPr marL="179388">
              <a:defRPr/>
            </a:pPr>
            <a:r>
              <a:rPr lang="en-US" altLang="ko-KR" sz="1000"/>
              <a:t>    </a:t>
            </a:r>
            <a:r>
              <a:rPr lang="ko-KR" altLang="en-US" sz="1000"/>
              <a:t>하여 집계 </a:t>
            </a:r>
            <a:r>
              <a:rPr lang="en-US" altLang="ko-KR" sz="1000"/>
              <a:t>“</a:t>
            </a:r>
            <a:r>
              <a:rPr lang="ko-KR" altLang="en-US" sz="1000"/>
              <a:t>시작일</a:t>
            </a:r>
            <a:r>
              <a:rPr lang="en-US" altLang="ko-KR" sz="1000"/>
              <a:t>”</a:t>
            </a:r>
            <a:r>
              <a:rPr lang="ko-KR" altLang="en-US" sz="1000"/>
              <a:t>이 아직 도</a:t>
            </a:r>
            <a:endParaRPr lang="en-US" altLang="ko-KR" sz="1000"/>
          </a:p>
          <a:p>
            <a:pPr marL="179388">
              <a:defRPr/>
            </a:pPr>
            <a:r>
              <a:rPr lang="en-US" altLang="ko-KR" sz="1000"/>
              <a:t>    </a:t>
            </a:r>
            <a:r>
              <a:rPr lang="ko-KR" altLang="en-US" sz="1000"/>
              <a:t>래하지 않은 경우 목록에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사각형 설명선 10"/>
          <p:cNvSpPr/>
          <p:nvPr/>
        </p:nvSpPr>
        <p:spPr>
          <a:xfrm>
            <a:off x="412416" y="3203031"/>
            <a:ext cx="3430902" cy="946285"/>
          </a:xfrm>
          <a:prstGeom prst="wedgeRectCallout">
            <a:avLst>
              <a:gd name="adj1" fmla="val 133403"/>
              <a:gd name="adj2" fmla="val -17724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531157" y="5184056"/>
            <a:ext cx="3405180" cy="946285"/>
          </a:xfrm>
          <a:prstGeom prst="wedgeRectCallout">
            <a:avLst>
              <a:gd name="adj1" fmla="val 146134"/>
              <a:gd name="adj2" fmla="val -38460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28" y="3248534"/>
            <a:ext cx="3214878" cy="85979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22" y="5220791"/>
            <a:ext cx="3214878" cy="872813"/>
          </a:xfrm>
          <a:prstGeom prst="rect">
            <a:avLst/>
          </a:prstGeom>
        </p:spPr>
      </p:pic>
      <p:sp>
        <p:nvSpPr>
          <p:cNvPr id="17" name="사각형 설명선 16"/>
          <p:cNvSpPr/>
          <p:nvPr/>
        </p:nvSpPr>
        <p:spPr>
          <a:xfrm>
            <a:off x="4436198" y="4855094"/>
            <a:ext cx="3405180" cy="946285"/>
          </a:xfrm>
          <a:prstGeom prst="wedgeRectCallout">
            <a:avLst>
              <a:gd name="adj1" fmla="val 47561"/>
              <a:gd name="adj2" fmla="val -35339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891" y="4904037"/>
            <a:ext cx="3197794" cy="842309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633132" y="174397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052302" y="174397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80945" y="174397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5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93389"/>
            <a:ext cx="7701768" cy="28054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미진행자료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집계시작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52476" y="1404367"/>
            <a:ext cx="22788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집계를 선택하여 기본정보를 최종수정하고 저장 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담당자등을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변경하는 기능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시 변경한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정보를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저장하며 시작일을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지정하여도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않음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팝업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 열리고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집계가 시작되며 집계진행 자료목록에서 확인할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407988" indent="-228600">
              <a:buAutoNum type="circleNumDbPlain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집계시작일을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변경 후 지정된 시작일에 자동으로 집계가 시작되게 하려면 저장이 아닌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407988" indent="-228600">
              <a:buFontTx/>
              <a:buAutoNum type="circleNumDbPlain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현재 이후의 시작일을 지정하면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해당 일자에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자동으로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407988" indent="-228600">
              <a:buFontTx/>
              <a:buAutoNum type="circleNumDbPlain"/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시행방법이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+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파일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 경우 제출자는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요청자가 생성한 서식에 자료를 입력 하거나 서식 입력을 대신해 해당 자료를 파일로 첨부하여 제출할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770636" y="335655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제목 1"/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</p:spPr>
        <p:txBody>
          <a:bodyPr/>
          <a:lstStyle/>
          <a:p>
            <a:r>
              <a:rPr lang="en-US" altLang="ko-KR" smtClean="0"/>
              <a:t>1.3.2 </a:t>
            </a:r>
            <a:r>
              <a:rPr lang="ko-KR" altLang="en-US" smtClean="0"/>
              <a:t>미진행자료 기본정보</a:t>
            </a:r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98856" y="337643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2322364" y="4212679"/>
            <a:ext cx="2888396" cy="1349527"/>
            <a:chOff x="5181126" y="3098217"/>
            <a:chExt cx="2888396" cy="1349527"/>
          </a:xfrm>
        </p:grpSpPr>
        <p:grpSp>
          <p:nvGrpSpPr>
            <p:cNvPr id="18" name="그룹 17"/>
            <p:cNvGrpSpPr/>
            <p:nvPr/>
          </p:nvGrpSpPr>
          <p:grpSpPr>
            <a:xfrm>
              <a:off x="5181126" y="3098217"/>
              <a:ext cx="2888396" cy="1349527"/>
              <a:chOff x="5219851" y="5400085"/>
              <a:chExt cx="2888396" cy="1349527"/>
            </a:xfrm>
          </p:grpSpPr>
          <p:sp>
            <p:nvSpPr>
              <p:cNvPr id="13" name="사각형 설명선 12"/>
              <p:cNvSpPr/>
              <p:nvPr/>
            </p:nvSpPr>
            <p:spPr>
              <a:xfrm>
                <a:off x="5219851" y="5400085"/>
                <a:ext cx="2888396" cy="1349527"/>
              </a:xfrm>
              <a:prstGeom prst="wedgeRectCallout">
                <a:avLst>
                  <a:gd name="adj1" fmla="val 39504"/>
                  <a:gd name="adj2" fmla="val -91061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lvl="0"/>
                <a:endParaRPr lang="ko-KR" altLang="en-US" sz="1100" b="1">
                  <a:solidFill>
                    <a:prstClr val="white"/>
                  </a:solidFill>
                  <a:latin typeface="Noto Sans CJK KR Bold" pitchFamily="34" charset="-127"/>
                  <a:ea typeface="Noto Sans CJK KR Bold" pitchFamily="34" charset="-127"/>
                </a:endParaRPr>
              </a:p>
            </p:txBody>
          </p:sp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3281" y="5554673"/>
                <a:ext cx="2677715" cy="1012049"/>
              </a:xfrm>
              <a:prstGeom prst="rect">
                <a:avLst/>
              </a:prstGeom>
            </p:spPr>
          </p:pic>
        </p:grp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186459" y="3110957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375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7" y="2196455"/>
            <a:ext cx="7602053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집계종료자료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1826141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집계종료자료목록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제출현황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기본정보</a:t>
            </a: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1.4.1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1.4.2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2283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1.4.3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92209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1.4.4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1.4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954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1.4.1 </a:t>
            </a:r>
            <a:r>
              <a:rPr lang="ko-KR" altLang="en-US" smtClean="0"/>
              <a:t>집계종료자료 목록</a:t>
            </a:r>
            <a:endParaRPr lang="ko-KR" altLang="en-US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52476" y="1476375"/>
            <a:ext cx="22788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본인의 집계 종료된 자료를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부서에 대한 공유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실행여부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부서에 대한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공유취소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실행여부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진행 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다른 사용자와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담당자변경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집계자료를 다른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사용자에게 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서식삭제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자료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삭제여부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종료완료시점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*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선착순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입력된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기관수 또는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만큼 제출이 되었을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경우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*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지정된 종료일이 되면 자동종료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*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지정된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취합기간이 종료일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삭제하면 제출자의 제출자료 목록에서도 삭제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50723"/>
            <a:ext cx="7705819" cy="1120133"/>
          </a:xfrm>
          <a:prstGeom prst="rect">
            <a:avLst/>
          </a:prstGeom>
        </p:spPr>
      </p:pic>
      <p:sp>
        <p:nvSpPr>
          <p:cNvPr id="23" name="사각형 설명선 22"/>
          <p:cNvSpPr/>
          <p:nvPr/>
        </p:nvSpPr>
        <p:spPr>
          <a:xfrm>
            <a:off x="234132" y="4782947"/>
            <a:ext cx="3027969" cy="2030183"/>
          </a:xfrm>
          <a:prstGeom prst="wedgeRectCallout">
            <a:avLst>
              <a:gd name="adj1" fmla="val 172621"/>
              <a:gd name="adj2" fmla="val -18899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4" y="4834105"/>
            <a:ext cx="2888530" cy="1927865"/>
          </a:xfrm>
          <a:prstGeom prst="rect">
            <a:avLst/>
          </a:prstGeom>
        </p:spPr>
      </p:pic>
      <p:sp>
        <p:nvSpPr>
          <p:cNvPr id="25" name="사각형 설명선 24"/>
          <p:cNvSpPr/>
          <p:nvPr/>
        </p:nvSpPr>
        <p:spPr>
          <a:xfrm>
            <a:off x="198128" y="3654245"/>
            <a:ext cx="3405180" cy="946285"/>
          </a:xfrm>
          <a:prstGeom prst="wedgeRectCallout">
            <a:avLst>
              <a:gd name="adj1" fmla="val 143113"/>
              <a:gd name="adj2" fmla="val -24166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15449" y="2444811"/>
            <a:ext cx="3430902" cy="946285"/>
            <a:chOff x="198128" y="2510992"/>
            <a:chExt cx="3430902" cy="946285"/>
          </a:xfrm>
        </p:grpSpPr>
        <p:sp>
          <p:nvSpPr>
            <p:cNvPr id="24" name="사각형 설명선 23"/>
            <p:cNvSpPr/>
            <p:nvPr/>
          </p:nvSpPr>
          <p:spPr>
            <a:xfrm>
              <a:off x="198128" y="2510992"/>
              <a:ext cx="3430902" cy="946285"/>
            </a:xfrm>
            <a:prstGeom prst="wedgeRectCallout">
              <a:avLst>
                <a:gd name="adj1" fmla="val 129184"/>
                <a:gd name="adj2" fmla="val -12087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140" y="2556495"/>
              <a:ext cx="3214878" cy="859793"/>
            </a:xfrm>
            <a:prstGeom prst="rect">
              <a:avLst/>
            </a:prstGeom>
          </p:spPr>
        </p:pic>
      </p:grpSp>
      <p:pic>
        <p:nvPicPr>
          <p:cNvPr id="27" name="그림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93" y="3690980"/>
            <a:ext cx="3214878" cy="872813"/>
          </a:xfrm>
          <a:prstGeom prst="rect">
            <a:avLst/>
          </a:prstGeom>
        </p:spPr>
      </p:pic>
      <p:sp>
        <p:nvSpPr>
          <p:cNvPr id="28" name="사각형 설명선 27"/>
          <p:cNvSpPr/>
          <p:nvPr/>
        </p:nvSpPr>
        <p:spPr>
          <a:xfrm>
            <a:off x="4626620" y="3708623"/>
            <a:ext cx="1530678" cy="1800200"/>
          </a:xfrm>
          <a:prstGeom prst="wedgeRectCallout">
            <a:avLst>
              <a:gd name="adj1" fmla="val 124120"/>
              <a:gd name="adj2" fmla="val -14467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811752" y="16961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260615" y="16961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709478" y="16961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09073" y="171225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109275" y="171225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사각형 설명선 20"/>
          <p:cNvSpPr/>
          <p:nvPr/>
        </p:nvSpPr>
        <p:spPr>
          <a:xfrm>
            <a:off x="4656223" y="5875899"/>
            <a:ext cx="3354773" cy="1001076"/>
          </a:xfrm>
          <a:prstGeom prst="wedgeRectCallout">
            <a:avLst>
              <a:gd name="adj1" fmla="val 42354"/>
              <a:gd name="adj2" fmla="val -44036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35" y="3780630"/>
            <a:ext cx="1425978" cy="166999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664" y="5955282"/>
            <a:ext cx="3197794" cy="84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1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r>
              <a:rPr lang="en-US" altLang="ko-KR" smtClean="0"/>
              <a:t>1.4.2 </a:t>
            </a:r>
            <a:r>
              <a:rPr lang="ko-KR" altLang="en-US" smtClean="0"/>
              <a:t>제출현황</a:t>
            </a:r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제출현황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제출부서의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제출현황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결재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관리 및 확인하고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수행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	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 사유를 작성하여 제출부서로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재입력 요청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자료의 입력 데이터 값을 초기화하여 제출자에게 반송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제출 시 등록 한 파일이 있을 시 첨부파일 아이콘이 활성화 되며 해당 파일 확인 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재입력요청은 제출기관에서 입력 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자료를 유지하고 부서초기화는 입력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한 자료가 삭제된다</a:t>
            </a: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1" y="2080220"/>
            <a:ext cx="7704856" cy="2079005"/>
          </a:xfrm>
          <a:prstGeom prst="rect">
            <a:avLst/>
          </a:prstGeom>
        </p:spPr>
      </p:pic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46300" y="239755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4996" y="3599840"/>
            <a:ext cx="3673797" cy="1764967"/>
            <a:chOff x="304750" y="4111373"/>
            <a:chExt cx="3673797" cy="1764967"/>
          </a:xfrm>
        </p:grpSpPr>
        <p:sp>
          <p:nvSpPr>
            <p:cNvPr id="32" name="사각형 설명선 31"/>
            <p:cNvSpPr/>
            <p:nvPr/>
          </p:nvSpPr>
          <p:spPr>
            <a:xfrm>
              <a:off x="304750" y="4111373"/>
              <a:ext cx="3673797" cy="1764967"/>
            </a:xfrm>
            <a:prstGeom prst="wedgeRectCallout">
              <a:avLst>
                <a:gd name="adj1" fmla="val -7740"/>
                <a:gd name="adj2" fmla="val -10673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690" y="4270414"/>
              <a:ext cx="3463915" cy="1446884"/>
            </a:xfrm>
            <a:prstGeom prst="rect">
              <a:avLst/>
            </a:prstGeom>
          </p:spPr>
        </p:pic>
      </p:grp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01893" y="239184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81662" y="3006277"/>
            <a:ext cx="3037907" cy="1084542"/>
            <a:chOff x="1535522" y="8996445"/>
            <a:chExt cx="3037907" cy="1084542"/>
          </a:xfrm>
        </p:grpSpPr>
        <p:sp>
          <p:nvSpPr>
            <p:cNvPr id="22" name="사각형 설명선 21"/>
            <p:cNvSpPr/>
            <p:nvPr/>
          </p:nvSpPr>
          <p:spPr>
            <a:xfrm>
              <a:off x="1535522" y="8996445"/>
              <a:ext cx="3037907" cy="1084542"/>
            </a:xfrm>
            <a:prstGeom prst="wedgeRectCallout">
              <a:avLst>
                <a:gd name="adj1" fmla="val -109507"/>
                <a:gd name="adj2" fmla="val -8665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15158" y="9025655"/>
              <a:ext cx="2878634" cy="1027597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>
            <a:off x="6319980" y="4182550"/>
            <a:ext cx="1827554" cy="900354"/>
            <a:chOff x="5927248" y="4582325"/>
            <a:chExt cx="1827554" cy="900354"/>
          </a:xfrm>
        </p:grpSpPr>
        <p:sp>
          <p:nvSpPr>
            <p:cNvPr id="34" name="사각형 설명선 33"/>
            <p:cNvSpPr/>
            <p:nvPr/>
          </p:nvSpPr>
          <p:spPr>
            <a:xfrm>
              <a:off x="5958769" y="4622692"/>
              <a:ext cx="1796033" cy="859987"/>
            </a:xfrm>
            <a:prstGeom prst="wedgeRectCallout">
              <a:avLst>
                <a:gd name="adj1" fmla="val 35190"/>
                <a:gd name="adj2" fmla="val -16138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4772" y="4647872"/>
              <a:ext cx="1724025" cy="809625"/>
            </a:xfrm>
            <a:prstGeom prst="rect">
              <a:avLst/>
            </a:prstGeom>
          </p:spPr>
        </p:pic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927248" y="4582325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700" b="1">
                  <a:solidFill>
                    <a:prstClr val="white"/>
                  </a:solidFill>
                  <a:latin typeface="Noto Sans CJK KR Bold" pitchFamily="34" charset="-127"/>
                  <a:ea typeface="Noto Sans CJK KR Bold" pitchFamily="34" charset="-127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292730" y="5364807"/>
            <a:ext cx="7818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진행상태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구분값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제출현황에서 진행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상태별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검색이 가능함  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제출완료상태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미제출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결재진행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접수   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294733" y="5681379"/>
            <a:ext cx="34517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결재전종료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사용하지않음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최근순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자료회수요청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회수요청상태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파일제출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923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1.4.3 </a:t>
            </a:r>
            <a:r>
              <a:rPr lang="ko-KR" altLang="en-US"/>
              <a:t>집계현황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집계현황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2476" y="1476375"/>
            <a:ext cx="227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자료의 내용을 조회하고 엑셀로 저장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집계현황 탭 클릭 시 엑셀저장 또는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화면표시에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대한 선택창이 보여지며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따라하기의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화면예시는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경우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집계서식의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타이틀이 한번만 나오도록 엑셀로 저장하려면 반드시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전체내용이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아닌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번표를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선택하고 엑셀 저장을 실행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2" y="1560461"/>
            <a:ext cx="7662628" cy="3456384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530276" y="171648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7" name="사각형 설명선 6"/>
          <p:cNvSpPr/>
          <p:nvPr/>
        </p:nvSpPr>
        <p:spPr>
          <a:xfrm>
            <a:off x="304752" y="5564817"/>
            <a:ext cx="2947678" cy="871968"/>
          </a:xfrm>
          <a:prstGeom prst="wedgeRectCallout">
            <a:avLst>
              <a:gd name="adj1" fmla="val 442"/>
              <a:gd name="adj2" fmla="val -473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54" y="5607039"/>
            <a:ext cx="2802273" cy="7875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57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30410"/>
            <a:ext cx="7679277" cy="375021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1.4.4 </a:t>
            </a:r>
            <a:r>
              <a:rPr lang="ko-KR" altLang="en-US"/>
              <a:t>집계종료자료 </a:t>
            </a:r>
            <a:r>
              <a:rPr lang="en-US" altLang="ko-KR"/>
              <a:t>- </a:t>
            </a:r>
            <a:r>
              <a:rPr lang="ko-KR" altLang="en-US"/>
              <a:t>기본정보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52476" y="1476375"/>
            <a:ext cx="2278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집계완료된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자료의 기본정보를 확인하고 종료된 집계를 다시 시작 할 수 있는 기능 지원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종료일을 변경하여 집계를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재진행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집계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재진행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집계진행자료에서 조회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22364" y="306055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62524" y="332978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2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7" y="2196455"/>
            <a:ext cx="7602053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사용자그룹 설정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2443298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사용자그룹 목록 및 등록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사용자그룹 수정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1.5.1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1.5.2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1.5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148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03057"/>
            <a:ext cx="7704856" cy="100328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1.5.1 </a:t>
            </a:r>
            <a:r>
              <a:rPr lang="ko-KR" altLang="en-US" smtClean="0"/>
              <a:t>사용자그룹설정 목록 및 그룹등록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사용자그룹설정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사용자그룹설정 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자주사용하는 수신처를 그룹화하여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전체제출자료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하면 사용자 그룹 등록 팝업이 보여짐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그룹명을 입력하고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 리스트에서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그룹에 추가할  수신처를 선택하고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추가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제출요청부서가 추가된다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사용자그룹이 생성된다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703486" y="3133725"/>
            <a:ext cx="5147269" cy="3419475"/>
          </a:xfrm>
          <a:prstGeom prst="wedgeRectCallout">
            <a:avLst>
              <a:gd name="adj1" fmla="val 84038"/>
              <a:gd name="adj2" fmla="val -8279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2" y="3200646"/>
            <a:ext cx="5061974" cy="3301531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290916" y="169840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810196" y="580184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999970" y="442870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826420" y="615689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961668" y="396796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80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03057"/>
            <a:ext cx="7704856" cy="100328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1.5.2 </a:t>
            </a:r>
            <a:r>
              <a:rPr lang="ko-KR" altLang="en-US" smtClean="0"/>
              <a:t>사용자그룹 수정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사용자그룹설정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 수정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자주사용하는 수신처를 그룹화하고 수정 및 삭제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전체제출자료 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그룹명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하면 사용자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팝업이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보여짐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수정할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그룹명을 입력하고 ④ 조직도 리스트에서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그룹에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추가할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수신처를 선택하고 ⑤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추가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제출요청부서가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추가된다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에서 사용하지 않을 부서를 선택한후 삭제할 수 있다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사용자그룹이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450156" y="3137646"/>
            <a:ext cx="5147269" cy="3419475"/>
          </a:xfrm>
          <a:prstGeom prst="wedgeRectCallout">
            <a:avLst>
              <a:gd name="adj1" fmla="val -28287"/>
              <a:gd name="adj2" fmla="val -7499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2" y="3204567"/>
            <a:ext cx="5061974" cy="3301531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210821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57182" y="580184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746956" y="442870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573406" y="615689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08654" y="396796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사각형 설명선 16"/>
          <p:cNvSpPr/>
          <p:nvPr/>
        </p:nvSpPr>
        <p:spPr>
          <a:xfrm>
            <a:off x="5951947" y="3780631"/>
            <a:ext cx="2179789" cy="783311"/>
          </a:xfrm>
          <a:prstGeom prst="wedgeRectCallout">
            <a:avLst>
              <a:gd name="adj1" fmla="val 21509"/>
              <a:gd name="adj2" fmla="val -23806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47" y="3855347"/>
            <a:ext cx="2179789" cy="649092"/>
          </a:xfrm>
          <a:prstGeom prst="rect">
            <a:avLst/>
          </a:prstGeom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290916" y="20439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7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5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2430377" y="2196455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2. </a:t>
            </a:r>
            <a:r>
              <a:rPr lang="ko-KR" altLang="en-US" err="1">
                <a:latin typeface="Noto Sans CJK KR Bold" pitchFamily="34" charset="-127"/>
                <a:ea typeface="Noto Sans CJK KR Bold" pitchFamily="34" charset="-127"/>
              </a:rPr>
              <a:t>제출자료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970436" y="2949207"/>
            <a:ext cx="1484702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접수자료 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제출진행자료 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내제출자료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전체제출자료 </a:t>
            </a: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1348" y="3813689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4173921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</a:t>
            </a: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93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접수자료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415772" cy="11428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접수자료목록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자료입력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연계등록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1348" y="3813689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2.1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83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2.1.1 </a:t>
            </a:r>
            <a:r>
              <a:rPr lang="ko-KR" altLang="en-US" smtClean="0"/>
              <a:t>접수자료목록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학교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모든 사용자에게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보여지며 해당 업무의 담당자가 자료를 클릭하여 입력하고 저장하면 제출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진행자료로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전환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접수자료에 보여지는 목록은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부서의 모든 사용자가 조회할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구분란에 수시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등을 확인할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03499"/>
            <a:ext cx="7704856" cy="1201435"/>
          </a:xfrm>
          <a:prstGeom prst="rect">
            <a:avLst/>
          </a:prstGeom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818308" y="177316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85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2.1.2 </a:t>
            </a:r>
            <a:r>
              <a:rPr lang="ko-KR" altLang="en-US"/>
              <a:t>자료입력 </a:t>
            </a:r>
            <a:r>
              <a:rPr lang="en-US" altLang="ko-KR"/>
              <a:t>(</a:t>
            </a:r>
            <a:r>
              <a:rPr lang="en-US" altLang="ko-KR" smtClean="0"/>
              <a:t>1/3)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자료입력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제출자료를 담당자가 접수하여 자료를 입력하는 기능과 담당자 변경 등의 기능을 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 및 집계문서 정보조회 화면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실제자료를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입력하는 화면이며 파일집계인경우 비활성화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입력해야 할 자료가 여러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행인경우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해당 표 지정 후 추가 할 행 수를 입력하여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행추가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삭제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입력한 실제자료화면의 내용을 계산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하지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않은경우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일반사용자는 상세 확인불가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접수된 자료가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관련없는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자료인 경우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요구자에게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첨부파일 용량은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3M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수식이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있는 서식인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경우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자동으로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계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산한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후 저장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별도로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계산하기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클릭하지 않아도 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18238"/>
            <a:ext cx="7632848" cy="4861759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394911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34925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608488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058668" y="30904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187555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215288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35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18238"/>
            <a:ext cx="7632848" cy="48617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2.1.2 </a:t>
            </a:r>
            <a:r>
              <a:rPr lang="ko-KR" altLang="en-US"/>
              <a:t>자료입력 </a:t>
            </a:r>
            <a:r>
              <a:rPr lang="en-US" altLang="ko-KR"/>
              <a:t>(</a:t>
            </a:r>
            <a:r>
              <a:rPr lang="en-US" altLang="ko-KR" smtClean="0"/>
              <a:t>2/3)</a:t>
            </a:r>
            <a:endParaRPr lang="ko-KR" altLang="en-US"/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자료입력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제출자료를 담당자가 접수하여 자료를 입력하는 기능과 담당자 변경 등의 기능을 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조직도에서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 정보를 확인 후 해당 담당자를 클릭하여 담당자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정상 작동 시 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저장확인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메시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번 화면 노출 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제출진행자료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상세로 이동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처리할 자료가 아닌경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우 담담변경을 활용하여 담당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자를 지정할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담당자가 지정된 경우 접수자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료 목록에서 지정된 담당자만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자료를 입력할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26220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5" name="사각형 설명선 34"/>
          <p:cNvSpPr/>
          <p:nvPr/>
        </p:nvSpPr>
        <p:spPr>
          <a:xfrm>
            <a:off x="882204" y="3924225"/>
            <a:ext cx="2571318" cy="3121451"/>
          </a:xfrm>
          <a:prstGeom prst="wedgeRectCallout">
            <a:avLst>
              <a:gd name="adj1" fmla="val -26885"/>
              <a:gd name="adj2" fmla="val -11038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61" y="4019639"/>
            <a:ext cx="2502404" cy="2930622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247487" y="349904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3" name="사각형 설명선 42"/>
          <p:cNvSpPr/>
          <p:nvPr/>
        </p:nvSpPr>
        <p:spPr>
          <a:xfrm>
            <a:off x="4825224" y="4816610"/>
            <a:ext cx="2875317" cy="810500"/>
          </a:xfrm>
          <a:prstGeom prst="wedgeRectCallout">
            <a:avLst>
              <a:gd name="adj1" fmla="val -20011"/>
              <a:gd name="adj2" fmla="val -18519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782" y="4833521"/>
            <a:ext cx="2740199" cy="728571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790767" y="474933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56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18238"/>
            <a:ext cx="7632848" cy="48617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2.1.2 </a:t>
            </a:r>
            <a:r>
              <a:rPr lang="ko-KR" altLang="en-US"/>
              <a:t>자료입력 </a:t>
            </a:r>
            <a:r>
              <a:rPr lang="en-US" altLang="ko-KR" smtClean="0"/>
              <a:t>(3/3)</a:t>
            </a:r>
            <a:endParaRPr lang="ko-KR" altLang="en-US"/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자료입력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2476" y="1476375"/>
            <a:ext cx="22788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대량의 데이터 및 복잡한 양식의 자료를 표복사를 통해 입력하는 기능을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엑셀저장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클릭하여 집계서식을 엑셀로 저장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엑셀에서 자료를 입력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표복사입력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복사붙여넣기 창에 엑셀자료를 복사하여 붙여넣기한 후 확인 클릭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엑셀저장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 요청한 형식으로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저장되며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임의로 수정하면 안됨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입력란을 추가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행추가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할 경우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에는 </a:t>
            </a:r>
            <a:r>
              <a:rPr lang="ko-KR" altLang="en-US" sz="1000" b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반드시 화면에서 행추가</a:t>
            </a:r>
            <a:endParaRPr lang="en-US" altLang="ko-KR" sz="1000" b="1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b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한 후 엑셀저장을 하고 자료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작성한 후 표복사입력을 하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여야 합니다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화면의 형식과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엑셀에서 복사붙여넣기 한 형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식이 반드시 일치하여야 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114452" y="349904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5" name="사각형 설명선 34"/>
          <p:cNvSpPr/>
          <p:nvPr/>
        </p:nvSpPr>
        <p:spPr>
          <a:xfrm>
            <a:off x="186381" y="4437512"/>
            <a:ext cx="3148034" cy="2028284"/>
          </a:xfrm>
          <a:prstGeom prst="wedgeRectCallout">
            <a:avLst>
              <a:gd name="adj1" fmla="val 47357"/>
              <a:gd name="adj2" fmla="val -8713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554612" y="349904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3" name="사각형 설명선 42"/>
          <p:cNvSpPr/>
          <p:nvPr/>
        </p:nvSpPr>
        <p:spPr>
          <a:xfrm>
            <a:off x="3906540" y="4087229"/>
            <a:ext cx="4248472" cy="3365809"/>
          </a:xfrm>
          <a:prstGeom prst="wedgeRectCallout">
            <a:avLst>
              <a:gd name="adj1" fmla="val -25385"/>
              <a:gd name="adj2" fmla="val -6147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033" y="4144263"/>
            <a:ext cx="4097699" cy="3219937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973402" y="401149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24" y="4484800"/>
            <a:ext cx="3024500" cy="1975102"/>
          </a:xfrm>
          <a:prstGeom prst="rect">
            <a:avLst/>
          </a:prstGeom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8026" y="431879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5" name="위로 구부러진 화살표 4"/>
          <p:cNvSpPr/>
          <p:nvPr/>
        </p:nvSpPr>
        <p:spPr>
          <a:xfrm>
            <a:off x="2844147" y="6239621"/>
            <a:ext cx="1735648" cy="64807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0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2.1.3 </a:t>
            </a:r>
            <a:r>
              <a:rPr lang="ko-KR" altLang="en-US" smtClean="0"/>
              <a:t>연계등록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연계등록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 요청을 받은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담당자가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타기관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소속의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기관에 다시 제출 요청을 하기 위해 연계 집계를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생성함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할 자료의 자료명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자료공유범위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시행방법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제출방법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자료입력기관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등 기본정보를 작성하여 생성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연계등록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서식생성의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내용을 연계하며 변경 불가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최초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제출요청한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자료집계자에게 취합된 자료를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기능을 통해 제출을 하여야 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집계생성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등록한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첨부파일 이 있을 경우 그대로 연계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 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필수지정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자신이 속한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 입력 시 제출기관으로 지정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연계등록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후 자료 수정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75722"/>
            <a:ext cx="7687477" cy="3064602"/>
          </a:xfrm>
          <a:prstGeom prst="rect">
            <a:avLst/>
          </a:prstGeom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40664" y="307991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사각형 설명선 11"/>
          <p:cNvSpPr/>
          <p:nvPr/>
        </p:nvSpPr>
        <p:spPr>
          <a:xfrm>
            <a:off x="4933949" y="4860751"/>
            <a:ext cx="2555211" cy="1649106"/>
          </a:xfrm>
          <a:prstGeom prst="wedgeRectCallout">
            <a:avLst>
              <a:gd name="adj1" fmla="val -64661"/>
              <a:gd name="adj2" fmla="val -1489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992" y="4925680"/>
            <a:ext cx="2456940" cy="1522173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074142" y="305655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21763" y="331313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8" name="사각형 설명선 17"/>
          <p:cNvSpPr/>
          <p:nvPr/>
        </p:nvSpPr>
        <p:spPr>
          <a:xfrm>
            <a:off x="450156" y="3755524"/>
            <a:ext cx="3312368" cy="2257355"/>
          </a:xfrm>
          <a:prstGeom prst="wedgeRectCallout">
            <a:avLst>
              <a:gd name="adj1" fmla="val -19468"/>
              <a:gd name="adj2" fmla="val -726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97" y="3832019"/>
            <a:ext cx="3192199" cy="2110457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62524" y="436947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07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제출진행자료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82614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제출진행자료목록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자료제출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err="1">
                <a:latin typeface="Noto Sans CJK KR Regular" pitchFamily="34" charset="-127"/>
                <a:ea typeface="Noto Sans CJK KR Regular" pitchFamily="34" charset="-127"/>
              </a:rPr>
              <a:t>자료수정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2.2.1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2.2.</a:t>
            </a: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1348" y="3813689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2.2.</a:t>
            </a: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2.2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755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2.2.1 </a:t>
            </a:r>
            <a:r>
              <a:rPr lang="ko-KR" altLang="en-US" smtClean="0"/>
              <a:t>제출진행자료목록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재츌잔향자료에서 임시저장된 자료를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제출진행자료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초기화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입력한 자료를 삭제하고 접수자료 상태로 전환됨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자료삭제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입력한 자료 및 자료목록이  삭제됨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ko-KR" altLang="en-US" sz="1000">
                <a:latin typeface="Noto Sans CJK KR Bold" pitchFamily="34" charset="-127"/>
                <a:ea typeface="Noto Sans CJK KR Bold" pitchFamily="34" charset="-127"/>
              </a:rPr>
              <a:t>   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-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접수자료에서 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[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저장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]</a:t>
            </a:r>
            <a:r>
              <a:rPr lang="ko-KR" altLang="en-US" sz="1000">
                <a:latin typeface="Noto Sans CJK KR Bold" pitchFamily="34" charset="-127"/>
                <a:ea typeface="Noto Sans CJK KR Bold" pitchFamily="34" charset="-127"/>
              </a:rPr>
              <a:t>한 후 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제출</a:t>
            </a:r>
            <a:endParaRPr lang="en-US" altLang="ko-KR" sz="1000" smtClean="0"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en-US" altLang="ko-KR" sz="1000">
                <a:latin typeface="Noto Sans CJK KR Bold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    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진행자료 </a:t>
            </a:r>
            <a:r>
              <a:rPr lang="ko-KR" altLang="en-US" sz="1000">
                <a:latin typeface="Noto Sans CJK KR Bold" pitchFamily="34" charset="-127"/>
                <a:ea typeface="Noto Sans CJK KR Bold" pitchFamily="34" charset="-127"/>
              </a:rPr>
              <a:t>목록으로 이동 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0" y="1595684"/>
            <a:ext cx="7710555" cy="1147637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25990" y="165856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46300" y="165856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183708" y="165856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사각형 설명선 13"/>
          <p:cNvSpPr/>
          <p:nvPr/>
        </p:nvSpPr>
        <p:spPr>
          <a:xfrm>
            <a:off x="2826420" y="3348584"/>
            <a:ext cx="2884505" cy="936104"/>
          </a:xfrm>
          <a:prstGeom prst="wedgeRectCallout">
            <a:avLst>
              <a:gd name="adj1" fmla="val 103374"/>
              <a:gd name="adj2" fmla="val -2000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441" y="3407699"/>
            <a:ext cx="2815735" cy="817874"/>
          </a:xfrm>
          <a:prstGeom prst="rect">
            <a:avLst/>
          </a:prstGeom>
        </p:spPr>
      </p:pic>
      <p:sp>
        <p:nvSpPr>
          <p:cNvPr id="16" name="사각형 설명선 15"/>
          <p:cNvSpPr/>
          <p:nvPr/>
        </p:nvSpPr>
        <p:spPr>
          <a:xfrm>
            <a:off x="3952875" y="4860752"/>
            <a:ext cx="3230833" cy="936103"/>
          </a:xfrm>
          <a:prstGeom prst="wedgeRectCallout">
            <a:avLst>
              <a:gd name="adj1" fmla="val 64721"/>
              <a:gd name="adj2" fmla="val -36320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481" y="4872598"/>
            <a:ext cx="3103854" cy="92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45648"/>
            <a:ext cx="7704856" cy="526238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2.2.2 </a:t>
            </a:r>
            <a:r>
              <a:rPr lang="ko-KR" altLang="en-US"/>
              <a:t>자료제출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자료제출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입력한 자료를 집계자에게 제출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제출안내 팝업이 보여지고 확인을 클릭하면 집계요청자에게 자료가 전송됨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엑셀저장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화면의 자료가 엑셀로 저장됨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407988" indent="-228600">
              <a:buAutoNum type="circleNumDbPlain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제출완료된 자료는 내제출자료에서 확인할 수 있음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170236" y="20677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835235" y="20677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9" name="사각형 설명선 18"/>
          <p:cNvSpPr/>
          <p:nvPr/>
        </p:nvSpPr>
        <p:spPr>
          <a:xfrm>
            <a:off x="455934" y="3636615"/>
            <a:ext cx="1876393" cy="1123191"/>
          </a:xfrm>
          <a:prstGeom prst="wedgeRectCallout">
            <a:avLst>
              <a:gd name="adj1" fmla="val 9918"/>
              <a:gd name="adj2" fmla="val -17240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94" y="3675562"/>
            <a:ext cx="1761159" cy="104629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80317" y="2124447"/>
            <a:ext cx="642294" cy="170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08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2.2.3 </a:t>
            </a:r>
            <a:r>
              <a:rPr lang="ko-KR" altLang="en-US" err="1"/>
              <a:t>자료수정</a:t>
            </a:r>
            <a:r>
              <a:rPr lang="ko-KR" altLang="en-US"/>
              <a:t> </a:t>
            </a:r>
            <a:r>
              <a:rPr lang="en-US" altLang="ko-KR"/>
              <a:t>(1/2)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자료수정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제출을 위해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되어 있는 자료를 수정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저장 된 자료를 삭제하고 문서 상태를 접수 상태로 초기화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실제자료를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입력하는 화면이며 파일집계인경우 비활성화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입력해야 할 자료가 여러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행인경우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해당 표 지정 후 추가 할 행 수를 입력하여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행추가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삭제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입력한 실제자료화면의 내용을 계산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하지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않은경우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일반사용자는 내용 확인불가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숫자로 설정된 셀에 문자 입력 시 오류 메시지를 띄워 숫자 입력 유도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문자로 설정된 셀에 숫자 입력 시 문자로 인식하여 계산 시 계산 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대량의 데이터 및 복잡한 양식의 자료는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파일다운로드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]/[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표복사입력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활용하여 입력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18239"/>
            <a:ext cx="6088518" cy="5215359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37731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63729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36679" y="309015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954212" y="193264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사각형 설명선 21"/>
          <p:cNvSpPr/>
          <p:nvPr/>
        </p:nvSpPr>
        <p:spPr>
          <a:xfrm>
            <a:off x="4626620" y="3355475"/>
            <a:ext cx="3330953" cy="1180208"/>
          </a:xfrm>
          <a:prstGeom prst="wedgeRectCallout">
            <a:avLst>
              <a:gd name="adj1" fmla="val -151734"/>
              <a:gd name="adj2" fmla="val -15365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199" y="3449447"/>
            <a:ext cx="3123793" cy="992264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314252" y="34925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791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18239"/>
            <a:ext cx="6088518" cy="52153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2.2.3 </a:t>
            </a:r>
            <a:r>
              <a:rPr lang="ko-KR" altLang="en-US" err="1"/>
              <a:t>자료수정</a:t>
            </a:r>
            <a:r>
              <a:rPr lang="ko-KR" altLang="en-US"/>
              <a:t> </a:t>
            </a:r>
            <a:r>
              <a:rPr lang="en-US" altLang="ko-KR"/>
              <a:t>(2/2)</a:t>
            </a:r>
            <a:endParaRPr lang="ko-KR" altLang="en-US"/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자료수정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제출을 위해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되어 있는 자료를 수정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 제출자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담당변경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부서 이동 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중인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후임자에게 이관 가능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조직도에서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 정보를 확인 후 해당 담당자를 클릭하여 자료 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자료저장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시 해당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③번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창 활성화 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수정된 자료를 저장한 후 제출진행자료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목록으로 이동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첨부파일은 개별 최대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5MB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192463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5" name="사각형 설명선 34"/>
          <p:cNvSpPr/>
          <p:nvPr/>
        </p:nvSpPr>
        <p:spPr>
          <a:xfrm>
            <a:off x="882204" y="3924225"/>
            <a:ext cx="2571318" cy="3121451"/>
          </a:xfrm>
          <a:prstGeom prst="wedgeRectCallout">
            <a:avLst>
              <a:gd name="adj1" fmla="val -53926"/>
              <a:gd name="adj2" fmla="val -1085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61" y="4019639"/>
            <a:ext cx="2502404" cy="2930622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228685" y="484378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3" name="사각형 설명선 42"/>
          <p:cNvSpPr/>
          <p:nvPr/>
        </p:nvSpPr>
        <p:spPr>
          <a:xfrm>
            <a:off x="5243635" y="4975096"/>
            <a:ext cx="2755739" cy="820488"/>
          </a:xfrm>
          <a:prstGeom prst="wedgeRectCallout">
            <a:avLst>
              <a:gd name="adj1" fmla="val -70578"/>
              <a:gd name="adj2" fmla="val -20084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4421" y="5015412"/>
            <a:ext cx="2634165" cy="709435"/>
          </a:xfrm>
          <a:prstGeom prst="rect">
            <a:avLst/>
          </a:prstGeom>
        </p:spPr>
      </p:pic>
      <p:sp>
        <p:nvSpPr>
          <p:cNvPr id="48" name="타원 4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374592" y="34937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05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내제출자료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620957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내제출자료목록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내제출자료내용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2.3.1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2.3.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2.3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83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2.3.1 </a:t>
            </a:r>
            <a:r>
              <a:rPr lang="ko-KR" altLang="en-US" smtClean="0"/>
              <a:t>내제출자료목록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 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제출한 자료가 모두 저장되어 관리 할 수 있으며 엑셀로 저장하여 업무에 활용 가능하여 제출한 자료를 후임자에게 담당변경 해 주거나 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 등의 기능을 통해 업무 협업을 지원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보안해제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관리자 이외의 다른 사용자에게는 자료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조회불가며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리스트에는 ③과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자료의 공유 여부를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부서 내의 다른 사용자에게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열람기능을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부여하며 리스트에는 ⑤ 와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다른 사용자와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후임자에게 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860233"/>
            <a:ext cx="7704856" cy="896628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674292" y="195900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346700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669568" y="3231984"/>
            <a:ext cx="1004724" cy="688933"/>
          </a:xfrm>
          <a:prstGeom prst="wedgeRectCallout">
            <a:avLst>
              <a:gd name="adj1" fmla="val 430657"/>
              <a:gd name="adj2" fmla="val -20441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87" y="3306483"/>
            <a:ext cx="428625" cy="52387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454" y="3319274"/>
            <a:ext cx="419100" cy="514350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88215" y="308051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203340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사각형 설명선 23"/>
          <p:cNvSpPr/>
          <p:nvPr/>
        </p:nvSpPr>
        <p:spPr>
          <a:xfrm>
            <a:off x="1825764" y="3485891"/>
            <a:ext cx="1248179" cy="688933"/>
          </a:xfrm>
          <a:prstGeom prst="wedgeRectCallout">
            <a:avLst>
              <a:gd name="adj1" fmla="val 309865"/>
              <a:gd name="adj2" fmla="val -2403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1418" y="3568420"/>
            <a:ext cx="533400" cy="52387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682" y="3568419"/>
            <a:ext cx="542925" cy="523875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851546" y="339136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714376" y="4545105"/>
            <a:ext cx="2971800" cy="2030183"/>
          </a:xfrm>
          <a:prstGeom prst="wedgeRectCallout">
            <a:avLst>
              <a:gd name="adj1" fmla="val 172972"/>
              <a:gd name="adj2" fmla="val -16647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2" y="4596263"/>
            <a:ext cx="2888530" cy="1927865"/>
          </a:xfrm>
          <a:prstGeom prst="rect">
            <a:avLst/>
          </a:prstGeom>
        </p:spPr>
      </p:pic>
      <p:sp>
        <p:nvSpPr>
          <p:cNvPr id="28" name="타원 2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086037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48516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7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5274692" y="4284687"/>
            <a:ext cx="2160240" cy="2520280"/>
          </a:xfrm>
          <a:prstGeom prst="wedgeRectCallout">
            <a:avLst>
              <a:gd name="adj1" fmla="val 62235"/>
              <a:gd name="adj2" fmla="val -13482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30" y="4335845"/>
            <a:ext cx="2079377" cy="243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0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2.3.2 </a:t>
            </a:r>
            <a:r>
              <a:rPr lang="ko-KR" altLang="en-US" smtClean="0"/>
              <a:t>내제출자료내용</a:t>
            </a: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48383"/>
            <a:ext cx="6034246" cy="5370603"/>
          </a:xfrm>
          <a:prstGeom prst="rect">
            <a:avLst/>
          </a:prstGeom>
        </p:spPr>
      </p:pic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내제출자료내용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52476" y="1476375"/>
            <a:ext cx="2278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제출한 자료가 모두 저장되어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클릭하여 자신이 제출한 자료에 대해 수정사항이 있는 경우 자료 회수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승인 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자동회수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요청즉시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목록으로 전환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종료자료는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회수요청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진행 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제출한 자료를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재입력요청으로 문서 상태가 변경되며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목록에서 조회가 된다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자료회수요청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화면에서 입력한 내용은 집계 요청자의 집계진행자료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제출현황에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표시 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4332" y="178659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7" name="사각형 설명선 6"/>
          <p:cNvSpPr/>
          <p:nvPr/>
        </p:nvSpPr>
        <p:spPr>
          <a:xfrm>
            <a:off x="4125291" y="3981951"/>
            <a:ext cx="3892102" cy="3024336"/>
          </a:xfrm>
          <a:prstGeom prst="wedgeRectCallout">
            <a:avLst>
              <a:gd name="adj1" fmla="val -95687"/>
              <a:gd name="adj2" fmla="val -11597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35" y="4108998"/>
            <a:ext cx="3653413" cy="2770240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522079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843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전체제출자료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826141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전체제출자료목록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전체제출자료내용</a:t>
            </a: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2.4.1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2.4.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2.4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52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48383"/>
            <a:ext cx="7704856" cy="111263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2.4.1 </a:t>
            </a:r>
            <a:r>
              <a:rPr lang="ko-KR" altLang="en-US"/>
              <a:t>전체제출자료목록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전체제출자료목록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속한 부서의 제출 자료 목록이며 해당 자료를 관리 및 엑셀로 저장하여 업무에 활용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전체제출자료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보안해제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 시 관리자 이외의 다른 사용자에게는 자료 조회불가며 리스트에는 ③과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자료의 공유 여부를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부서 내의 다른 사용자에게 열람기능을 부여하며 리스트에는 ⑤ 와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진행 중인 집계자료를 다른 사용자와 공유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0" name="사각형 설명선 9"/>
          <p:cNvSpPr/>
          <p:nvPr/>
        </p:nvSpPr>
        <p:spPr>
          <a:xfrm>
            <a:off x="1825764" y="3485891"/>
            <a:ext cx="1248179" cy="688933"/>
          </a:xfrm>
          <a:prstGeom prst="wedgeRectCallout">
            <a:avLst>
              <a:gd name="adj1" fmla="val 309865"/>
              <a:gd name="adj2" fmla="val -2403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418" y="3568420"/>
            <a:ext cx="533400" cy="52387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682" y="3568419"/>
            <a:ext cx="542925" cy="523875"/>
          </a:xfrm>
          <a:prstGeom prst="rect">
            <a:avLst/>
          </a:prstGeom>
        </p:spPr>
      </p:pic>
      <p:sp>
        <p:nvSpPr>
          <p:cNvPr id="15" name="사각형 설명선 14"/>
          <p:cNvSpPr/>
          <p:nvPr/>
        </p:nvSpPr>
        <p:spPr>
          <a:xfrm>
            <a:off x="714376" y="4545105"/>
            <a:ext cx="2971800" cy="2030183"/>
          </a:xfrm>
          <a:prstGeom prst="wedgeRectCallout">
            <a:avLst>
              <a:gd name="adj1" fmla="val 172972"/>
              <a:gd name="adj2" fmla="val -16647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2" y="4596263"/>
            <a:ext cx="2888530" cy="1927865"/>
          </a:xfrm>
          <a:prstGeom prst="rect">
            <a:avLst/>
          </a:prstGeom>
        </p:spPr>
      </p:pic>
      <p:sp>
        <p:nvSpPr>
          <p:cNvPr id="17" name="사각형 설명선 16"/>
          <p:cNvSpPr/>
          <p:nvPr/>
        </p:nvSpPr>
        <p:spPr>
          <a:xfrm>
            <a:off x="5274692" y="4284687"/>
            <a:ext cx="2160240" cy="2520280"/>
          </a:xfrm>
          <a:prstGeom prst="wedgeRectCallout">
            <a:avLst>
              <a:gd name="adj1" fmla="val 62235"/>
              <a:gd name="adj2" fmla="val -13482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30" y="4335845"/>
            <a:ext cx="2079377" cy="2435206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674292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161221" y="17063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146900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78948" y="17063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6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2.4.2 </a:t>
            </a:r>
            <a:r>
              <a:rPr lang="ko-KR" altLang="en-US"/>
              <a:t>전체제출자료내용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전체제출자료내용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 및 부서에서 제출한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자료가 모두 저장되어 관리 할 수 있으며 엑셀로 저장하여 업무에 활용 가능하여 제출한 자료를 후임자에게 담당 변경 하거나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등의 기능을 통해 업무 협업을 지원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클릭하여 자신이 제출한 자료에 대해 수정사항이 있는 경우 자료 회수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승인 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자동회수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요청즉시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목록으로 전환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종료자료는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회수요청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진행 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제출한 자료를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48383"/>
            <a:ext cx="6034246" cy="5370603"/>
          </a:xfrm>
          <a:prstGeom prst="rect">
            <a:avLst/>
          </a:prstGeom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4332" y="178659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사각형 설명선 22"/>
          <p:cNvSpPr/>
          <p:nvPr/>
        </p:nvSpPr>
        <p:spPr>
          <a:xfrm>
            <a:off x="4125291" y="3981951"/>
            <a:ext cx="3892102" cy="3024336"/>
          </a:xfrm>
          <a:prstGeom prst="wedgeRectCallout">
            <a:avLst>
              <a:gd name="adj1" fmla="val -95687"/>
              <a:gd name="adj2" fmla="val -11597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35" y="4108998"/>
            <a:ext cx="3653413" cy="2770240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522079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1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2430377" y="2196455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3. </a:t>
            </a:r>
            <a:r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자료집계 관리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82043"/>
            <a:ext cx="419088" cy="216024"/>
          </a:xfrm>
          <a:prstGeom prst="roundRect">
            <a:avLst/>
          </a:prstGeom>
          <a:solidFill>
            <a:srgbClr val="28779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3.1</a:t>
            </a:r>
            <a:endParaRPr kumimoji="0" lang="ko-KR" alt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3622" y="2949207"/>
            <a:ext cx="2989921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조직도관리</a:t>
            </a:r>
          </a:p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게시판관리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430903"/>
            <a:ext cx="419088" cy="216024"/>
          </a:xfrm>
          <a:prstGeom prst="roundRect">
            <a:avLst/>
          </a:prstGeom>
          <a:solidFill>
            <a:srgbClr val="28779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ker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3.2</a:t>
            </a:r>
            <a:endParaRPr kumimoji="0" lang="ko-KR" alt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47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조직도관리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210588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부서관리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사용자관리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3.1.2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3.1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975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27" y="1545648"/>
            <a:ext cx="7660721" cy="395804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3.1.1 </a:t>
            </a:r>
            <a:r>
              <a:rPr lang="ko-KR" altLang="en-US" smtClean="0"/>
              <a:t>부서관리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 트리구조에서 부서정보를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트리에서 조직을 선택하면 부서의 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상세정보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확인할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부서 및 사용자를 검색할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부서정보는 확인만 가능하면 변경할 수 없음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26427" y="298438"/>
            <a:ext cx="12859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 smtClean="0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3. </a:t>
            </a:r>
            <a:r>
              <a:rPr lang="ko-KR" altLang="en-US" sz="1400" b="1" smtClean="0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조직도관리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3952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93783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94372" y="50047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49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95" y="1545648"/>
            <a:ext cx="7632785" cy="395804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3.1.2 </a:t>
            </a:r>
            <a:r>
              <a:rPr lang="ko-KR" altLang="en-US" smtClean="0"/>
              <a:t>사용자관리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 트리에서 사용자정보 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트리에서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선택하면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상세정보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확인할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부서 및 사용자를 검색할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 수정한 정보가 저장됨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(id,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부서등 비활성화 정보는 수정할 수 없음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사용자정보는 권한관리를 활용함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26427" y="298438"/>
            <a:ext cx="12859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3.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조직도관리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3952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93783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94372" y="50047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786860" y="212553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6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게시판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484702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공지사항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자주묻는 질문</a:t>
            </a:r>
            <a:endParaRPr lang="en-US" altLang="ko-KR" sz="16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자료실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3.2.2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3.2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0363" y="3813689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3.2.3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5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3.2.1 </a:t>
            </a:r>
            <a:r>
              <a:rPr lang="ko-KR" altLang="en-US" smtClean="0"/>
              <a:t>공지사항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게시판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공지사항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공지사항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게시판을 활용하여 공지조회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모든사용자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수정은 관리자만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공지사항 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게시물작성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③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같은 게시글 작성화면이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작성한 후 저장을 클릭하면 공지사항이 등록된다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공지사항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하여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같이 작성된 공지사항 내용을 조회할 수 있음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과 같이 공지사항 수정화면이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수정하고 저장하면 공지사항이 수정된다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56" y="1595042"/>
            <a:ext cx="7749977" cy="1087150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3795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63800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03646" y="260752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00074" y="217986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004" y="45851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310896" y="4772064"/>
            <a:ext cx="3667652" cy="1240816"/>
          </a:xfrm>
          <a:prstGeom prst="wedgeRectCallout">
            <a:avLst>
              <a:gd name="adj1" fmla="val -4233"/>
              <a:gd name="adj2" fmla="val -2384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4" y="4819167"/>
            <a:ext cx="3545536" cy="110185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3303646" y="2781426"/>
            <a:ext cx="4580227" cy="1880825"/>
          </a:xfrm>
          <a:prstGeom prst="wedgeRectCallout">
            <a:avLst>
              <a:gd name="adj1" fmla="val 44866"/>
              <a:gd name="adj2" fmla="val -905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71" y="2816899"/>
            <a:ext cx="4488879" cy="1776976"/>
          </a:xfrm>
          <a:prstGeom prst="rect">
            <a:avLst/>
          </a:prstGeom>
        </p:spPr>
      </p:pic>
      <p:sp>
        <p:nvSpPr>
          <p:cNvPr id="34" name="사각형 설명선 33"/>
          <p:cNvSpPr/>
          <p:nvPr/>
        </p:nvSpPr>
        <p:spPr>
          <a:xfrm>
            <a:off x="4275143" y="5013215"/>
            <a:ext cx="3634417" cy="1518378"/>
          </a:xfrm>
          <a:prstGeom prst="wedgeRectCallout">
            <a:avLst>
              <a:gd name="adj1" fmla="val 4742"/>
              <a:gd name="adj2" fmla="val -483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316" y="5035871"/>
            <a:ext cx="3545536" cy="1450002"/>
          </a:xfrm>
          <a:prstGeom prst="rect">
            <a:avLst/>
          </a:prstGeom>
        </p:spPr>
      </p:pic>
      <p:sp>
        <p:nvSpPr>
          <p:cNvPr id="4" name="위로 구부러진 화살표 3"/>
          <p:cNvSpPr/>
          <p:nvPr/>
        </p:nvSpPr>
        <p:spPr>
          <a:xfrm>
            <a:off x="2142344" y="5882547"/>
            <a:ext cx="2340260" cy="4802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45728" y="489243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99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3.2.2 </a:t>
            </a:r>
            <a:r>
              <a:rPr lang="ko-KR" altLang="en-US" smtClean="0"/>
              <a:t>자주묻는 질문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게시판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자주묻는 질문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자주묻는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질문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게시판을 활용하여 </a:t>
            </a:r>
            <a:r>
              <a:rPr lang="ko-KR" altLang="en-US" sz="1000">
                <a:solidFill>
                  <a:prstClr val="black">
                    <a:lumMod val="85000"/>
                    <a:lumOff val="15000"/>
                  </a:prstClr>
                </a:solidFill>
              </a:rPr>
              <a:t>자주묻는 </a:t>
            </a:r>
            <a:r>
              <a:rPr lang="ko-KR" altLang="en-US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질문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모든사용자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수정은 관리자만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자주묻는 질문 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게시물작성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③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같은 게시글 작성화면이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작성한 후 저장을 클릭하면 공지사항이 등록된다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자주묻는 질문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하여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같이 작성된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자주묻는 질문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내용을 조회할 수 있음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과 같이 자주묻는 질문 수정화면이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수정하고 저장하면 공지사항이 수정된다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56" y="1602286"/>
            <a:ext cx="7749977" cy="1072661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3795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63800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03646" y="260752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00074" y="217986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004" y="45851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310896" y="4772064"/>
            <a:ext cx="3667652" cy="1240816"/>
          </a:xfrm>
          <a:prstGeom prst="wedgeRectCallout">
            <a:avLst>
              <a:gd name="adj1" fmla="val -4233"/>
              <a:gd name="adj2" fmla="val -2384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4" y="4864814"/>
            <a:ext cx="3545536" cy="10105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3303646" y="2781426"/>
            <a:ext cx="4580227" cy="1880825"/>
          </a:xfrm>
          <a:prstGeom prst="wedgeRectCallout">
            <a:avLst>
              <a:gd name="adj1" fmla="val 44866"/>
              <a:gd name="adj2" fmla="val -905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71" y="2816899"/>
            <a:ext cx="4488879" cy="1776976"/>
          </a:xfrm>
          <a:prstGeom prst="rect">
            <a:avLst/>
          </a:prstGeom>
        </p:spPr>
      </p:pic>
      <p:sp>
        <p:nvSpPr>
          <p:cNvPr id="34" name="사각형 설명선 33"/>
          <p:cNvSpPr/>
          <p:nvPr/>
        </p:nvSpPr>
        <p:spPr>
          <a:xfrm>
            <a:off x="4275143" y="5013215"/>
            <a:ext cx="3634417" cy="1518378"/>
          </a:xfrm>
          <a:prstGeom prst="wedgeRectCallout">
            <a:avLst>
              <a:gd name="adj1" fmla="val 4742"/>
              <a:gd name="adj2" fmla="val -483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316" y="5086463"/>
            <a:ext cx="3545536" cy="1348818"/>
          </a:xfrm>
          <a:prstGeom prst="rect">
            <a:avLst/>
          </a:prstGeom>
        </p:spPr>
      </p:pic>
      <p:sp>
        <p:nvSpPr>
          <p:cNvPr id="4" name="위로 구부러진 화살표 3"/>
          <p:cNvSpPr/>
          <p:nvPr/>
        </p:nvSpPr>
        <p:spPr>
          <a:xfrm>
            <a:off x="2142344" y="5882547"/>
            <a:ext cx="2340260" cy="4802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45728" y="489243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34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3.2.3 </a:t>
            </a:r>
            <a:r>
              <a:rPr lang="ko-KR" altLang="en-US" smtClean="0"/>
              <a:t>자료실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게시판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자료실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자료실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게시판을 활용하여 공지조회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모든사용자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수정은 관리자만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자료실 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게시물작성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③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같은 게시글 작성화면이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작성한 후 저장을 클릭하면 자료실이 등록된다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자료실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하여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같이 작성된 자료실 내용을 조회할 수 있음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과 같이 자료실 수정화면이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수정하고 저장하면 자료실이 수정된다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5" y="1572544"/>
            <a:ext cx="7832269" cy="1199975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3795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63800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03646" y="260752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00074" y="217986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004" y="45851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310896" y="4772064"/>
            <a:ext cx="3667652" cy="1240816"/>
          </a:xfrm>
          <a:prstGeom prst="wedgeRectCallout">
            <a:avLst>
              <a:gd name="adj1" fmla="val -4233"/>
              <a:gd name="adj2" fmla="val -2384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4" y="4864465"/>
            <a:ext cx="3545536" cy="101126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3303646" y="2781426"/>
            <a:ext cx="4580227" cy="1880825"/>
          </a:xfrm>
          <a:prstGeom prst="wedgeRectCallout">
            <a:avLst>
              <a:gd name="adj1" fmla="val 44866"/>
              <a:gd name="adj2" fmla="val -905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71" y="2816899"/>
            <a:ext cx="4488879" cy="1776976"/>
          </a:xfrm>
          <a:prstGeom prst="rect">
            <a:avLst/>
          </a:prstGeom>
        </p:spPr>
      </p:pic>
      <p:sp>
        <p:nvSpPr>
          <p:cNvPr id="34" name="사각형 설명선 33"/>
          <p:cNvSpPr/>
          <p:nvPr/>
        </p:nvSpPr>
        <p:spPr>
          <a:xfrm>
            <a:off x="4275143" y="5013215"/>
            <a:ext cx="3634417" cy="1518378"/>
          </a:xfrm>
          <a:prstGeom prst="wedgeRectCallout">
            <a:avLst>
              <a:gd name="adj1" fmla="val 4742"/>
              <a:gd name="adj2" fmla="val -483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316" y="5091972"/>
            <a:ext cx="3545536" cy="1337800"/>
          </a:xfrm>
          <a:prstGeom prst="rect">
            <a:avLst/>
          </a:prstGeom>
        </p:spPr>
      </p:pic>
      <p:sp>
        <p:nvSpPr>
          <p:cNvPr id="4" name="위로 구부러진 화살표 3"/>
          <p:cNvSpPr/>
          <p:nvPr/>
        </p:nvSpPr>
        <p:spPr>
          <a:xfrm>
            <a:off x="2142344" y="5882547"/>
            <a:ext cx="2340260" cy="4802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45728" y="489243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38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목차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개요페이지_핑크_본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간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본문_블루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6DBDD7"/>
        </a:solidFill>
      </a:spPr>
      <a:bodyPr wrap="square" lIns="0" tIns="0" rIns="0" bIns="0" rtlCol="0" anchor="ctr" anchorCtr="0">
        <a:noAutofit/>
      </a:bodyPr>
      <a:lstStyle>
        <a:defPPr>
          <a:defRPr dirty="0"/>
        </a:defPPr>
      </a:lstStyle>
    </a:txDef>
  </a:objectDefaults>
  <a:extraClrSchemeLst/>
</a:theme>
</file>

<file path=ppt/theme/theme6.xml><?xml version="1.0" encoding="utf-8"?>
<a:theme xmlns:a="http://schemas.openxmlformats.org/drawingml/2006/main" name="본문_노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본문_그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13695</TotalTime>
  <Words>4382</Words>
  <Application>Microsoft Office PowerPoint</Application>
  <PresentationFormat>사용자 지정</PresentationFormat>
  <Paragraphs>1208</Paragraphs>
  <Slides>62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7</vt:i4>
      </vt:variant>
      <vt:variant>
        <vt:lpstr>슬라이드 제목</vt:lpstr>
      </vt:variant>
      <vt:variant>
        <vt:i4>62</vt:i4>
      </vt:variant>
    </vt:vector>
  </HeadingPairs>
  <TitlesOfParts>
    <vt:vector size="79" baseType="lpstr">
      <vt:lpstr>HY견고딕</vt:lpstr>
      <vt:lpstr>HY헤드라인M</vt:lpstr>
      <vt:lpstr>Noto Sans CJK KR Bold</vt:lpstr>
      <vt:lpstr>Noto Sans CJK KR Medium</vt:lpstr>
      <vt:lpstr>Noto Sans CJK KR Regular</vt:lpstr>
      <vt:lpstr>굴림</vt:lpstr>
      <vt:lpstr>돋움체</vt:lpstr>
      <vt:lpstr>맑은 고딕</vt:lpstr>
      <vt:lpstr>Arial</vt:lpstr>
      <vt:lpstr>Wingdings</vt:lpstr>
      <vt:lpstr>표지</vt:lpstr>
      <vt:lpstr>목차</vt:lpstr>
      <vt:lpstr>개요페이지_핑크_본문</vt:lpstr>
      <vt:lpstr>간지</vt:lpstr>
      <vt:lpstr>본문_블루</vt:lpstr>
      <vt:lpstr>본문_노랑</vt:lpstr>
      <vt:lpstr>본문_그린</vt:lpstr>
      <vt:lpstr>PowerPoint 프레젠테이션</vt:lpstr>
      <vt:lpstr>Contents</vt:lpstr>
      <vt:lpstr>PowerPoint 프레젠테이션</vt:lpstr>
      <vt:lpstr>1. 자료집계 개요</vt:lpstr>
      <vt:lpstr>2. 업무처리 흐름도</vt:lpstr>
      <vt:lpstr>3. 메뉴 및 권한</vt:lpstr>
      <vt:lpstr>PowerPoint 프레젠테이션</vt:lpstr>
      <vt:lpstr>PowerPoint 프레젠테이션</vt:lpstr>
      <vt:lpstr>PowerPoint 프레젠테이션</vt:lpstr>
      <vt:lpstr>1.1.1 집계서식생성</vt:lpstr>
      <vt:lpstr>1.1.2 서식함활용</vt:lpstr>
      <vt:lpstr>1.1.3 제출기관지정</vt:lpstr>
      <vt:lpstr>1.1.4 입력요령 및 파일첨부</vt:lpstr>
      <vt:lpstr>1.1.5 집계서식생성 작성화면</vt:lpstr>
      <vt:lpstr>1.1.6 스프레드시트 활용 (셀설정)</vt:lpstr>
      <vt:lpstr>1.1.7 서식테스트</vt:lpstr>
      <vt:lpstr>1.1.8 집계종료방법 지정(종료일지정, 선착순집계, 정기집계)</vt:lpstr>
      <vt:lpstr>PowerPoint 프레젠테이션</vt:lpstr>
      <vt:lpstr>1.2.1 집계진행자료 목록</vt:lpstr>
      <vt:lpstr>PowerPoint 프레젠테이션</vt:lpstr>
      <vt:lpstr>1.2.2 제출현황 (2/2)</vt:lpstr>
      <vt:lpstr>1.2.3 집계현황</vt:lpstr>
      <vt:lpstr>1.2.4 기본정보 (1/3)</vt:lpstr>
      <vt:lpstr>1.2.4 기본정보 (2/3)</vt:lpstr>
      <vt:lpstr>1.2.4 기본정보 (3/3)</vt:lpstr>
      <vt:lpstr>PowerPoint 프레젠테이션</vt:lpstr>
      <vt:lpstr>1.3.1 미진행자료 목록</vt:lpstr>
      <vt:lpstr>1.3.2 미진행자료 기본정보</vt:lpstr>
      <vt:lpstr>PowerPoint 프레젠테이션</vt:lpstr>
      <vt:lpstr>1.4.1 집계종료자료 목록</vt:lpstr>
      <vt:lpstr>PowerPoint 프레젠테이션</vt:lpstr>
      <vt:lpstr>1.4.3 집계현황</vt:lpstr>
      <vt:lpstr>1.4.4 집계종료자료 - 기본정보</vt:lpstr>
      <vt:lpstr>PowerPoint 프레젠테이션</vt:lpstr>
      <vt:lpstr>1.5.1 사용자그룹설정 목록 및 그룹등록</vt:lpstr>
      <vt:lpstr>1.5.2 사용자그룹 수정</vt:lpstr>
      <vt:lpstr>PowerPoint 프레젠테이션</vt:lpstr>
      <vt:lpstr>PowerPoint 프레젠테이션</vt:lpstr>
      <vt:lpstr>2.1.1 접수자료목록</vt:lpstr>
      <vt:lpstr>2.1.2 자료입력 (1/3)</vt:lpstr>
      <vt:lpstr>2.1.2 자료입력 (2/3)</vt:lpstr>
      <vt:lpstr>2.1.2 자료입력 (3/3)</vt:lpstr>
      <vt:lpstr>2.1.3 연계등록</vt:lpstr>
      <vt:lpstr>PowerPoint 프레젠테이션</vt:lpstr>
      <vt:lpstr>2.2.1 제출진행자료목록</vt:lpstr>
      <vt:lpstr>2.2.2 자료제출</vt:lpstr>
      <vt:lpstr>2.2.3 자료수정 (1/2)</vt:lpstr>
      <vt:lpstr>2.2.3 자료수정 (2/2)</vt:lpstr>
      <vt:lpstr>PowerPoint 프레젠테이션</vt:lpstr>
      <vt:lpstr>2.3.1 내제출자료목록</vt:lpstr>
      <vt:lpstr>2.3.2 내제출자료내용</vt:lpstr>
      <vt:lpstr>PowerPoint 프레젠테이션</vt:lpstr>
      <vt:lpstr>2.4.1 전체제출자료목록</vt:lpstr>
      <vt:lpstr>2.4.2 전체제출자료내용</vt:lpstr>
      <vt:lpstr>PowerPoint 프레젠테이션</vt:lpstr>
      <vt:lpstr>PowerPoint 프레젠테이션</vt:lpstr>
      <vt:lpstr>3.1.1 부서관리</vt:lpstr>
      <vt:lpstr>3.1.2 사용자관리</vt:lpstr>
      <vt:lpstr>PowerPoint 프레젠테이션</vt:lpstr>
      <vt:lpstr>3.2.1 공지사항</vt:lpstr>
      <vt:lpstr>3.2.2 자주묻는 질문</vt:lpstr>
      <vt:lpstr>3.2.3 자료실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timesoft</cp:lastModifiedBy>
  <cp:revision>1172</cp:revision>
  <cp:lastPrinted>2021-12-07T11:10:54Z</cp:lastPrinted>
  <dcterms:created xsi:type="dcterms:W3CDTF">2019-06-20T09:39:44Z</dcterms:created>
  <dcterms:modified xsi:type="dcterms:W3CDTF">2021-12-08T03:40:13Z</dcterms:modified>
</cp:coreProperties>
</file>