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5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6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1"/>
    <p:sldMasterId id="2147483680" r:id="rId2"/>
    <p:sldMasterId id="2147483711" r:id="rId3"/>
    <p:sldMasterId id="2147483723" r:id="rId4"/>
    <p:sldMasterId id="2147483728" r:id="rId5"/>
    <p:sldMasterId id="2147483749" r:id="rId6"/>
    <p:sldMasterId id="2147483762" r:id="rId7"/>
  </p:sldMasterIdLst>
  <p:notesMasterIdLst>
    <p:notesMasterId r:id="rId70"/>
  </p:notesMasterIdLst>
  <p:handoutMasterIdLst>
    <p:handoutMasterId r:id="rId71"/>
  </p:handoutMasterIdLst>
  <p:sldIdLst>
    <p:sldId id="497" r:id="rId8"/>
    <p:sldId id="498" r:id="rId9"/>
    <p:sldId id="401" r:id="rId10"/>
    <p:sldId id="830" r:id="rId11"/>
    <p:sldId id="831" r:id="rId12"/>
    <p:sldId id="965" r:id="rId13"/>
    <p:sldId id="499" r:id="rId14"/>
    <p:sldId id="955" r:id="rId15"/>
    <p:sldId id="1042" r:id="rId16"/>
    <p:sldId id="971" r:id="rId17"/>
    <p:sldId id="973" r:id="rId18"/>
    <p:sldId id="1091" r:id="rId19"/>
    <p:sldId id="974" r:id="rId20"/>
    <p:sldId id="1092" r:id="rId21"/>
    <p:sldId id="982" r:id="rId22"/>
    <p:sldId id="983" r:id="rId23"/>
    <p:sldId id="1034" r:id="rId24"/>
    <p:sldId id="1045" r:id="rId25"/>
    <p:sldId id="987" r:id="rId26"/>
    <p:sldId id="988" r:id="rId27"/>
    <p:sldId id="970" r:id="rId28"/>
    <p:sldId id="989" r:id="rId29"/>
    <p:sldId id="990" r:id="rId30"/>
    <p:sldId id="991" r:id="rId31"/>
    <p:sldId id="1093" r:id="rId32"/>
    <p:sldId id="1104" r:id="rId33"/>
    <p:sldId id="1105" r:id="rId34"/>
    <p:sldId id="1106" r:id="rId35"/>
    <p:sldId id="1046" r:id="rId36"/>
    <p:sldId id="995" r:id="rId37"/>
    <p:sldId id="1094" r:id="rId38"/>
    <p:sldId id="1095" r:id="rId39"/>
    <p:sldId id="1000" r:id="rId40"/>
    <p:sldId id="1107" r:id="rId41"/>
    <p:sldId id="1102" r:id="rId42"/>
    <p:sldId id="1103" r:id="rId43"/>
    <p:sldId id="1063" r:id="rId44"/>
    <p:sldId id="1064" r:id="rId45"/>
    <p:sldId id="1065" r:id="rId46"/>
    <p:sldId id="1066" r:id="rId47"/>
    <p:sldId id="1067" r:id="rId48"/>
    <p:sldId id="1109" r:id="rId49"/>
    <p:sldId id="1068" r:id="rId50"/>
    <p:sldId id="1071" r:id="rId51"/>
    <p:sldId id="1072" r:id="rId52"/>
    <p:sldId id="1069" r:id="rId53"/>
    <p:sldId id="1073" r:id="rId54"/>
    <p:sldId id="1074" r:id="rId55"/>
    <p:sldId id="1078" r:id="rId56"/>
    <p:sldId id="1079" r:id="rId57"/>
    <p:sldId id="1080" r:id="rId58"/>
    <p:sldId id="1081" r:id="rId59"/>
    <p:sldId id="1082" r:id="rId60"/>
    <p:sldId id="1083" r:id="rId61"/>
    <p:sldId id="1084" r:id="rId62"/>
    <p:sldId id="1108" r:id="rId63"/>
    <p:sldId id="1097" r:id="rId64"/>
    <p:sldId id="1101" r:id="rId65"/>
    <p:sldId id="1111" r:id="rId66"/>
    <p:sldId id="1110" r:id="rId67"/>
    <p:sldId id="1112" r:id="rId68"/>
    <p:sldId id="1113" r:id="rId69"/>
  </p:sldIdLst>
  <p:sldSz cx="10693400" cy="7561263"/>
  <p:notesSz cx="6797675" cy="9872663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368">
          <p15:clr>
            <a:srgbClr val="A4A3A4"/>
          </p15:clr>
        </p15:guide>
        <p15:guide id="3" pos="102" userDrawn="1">
          <p15:clr>
            <a:srgbClr val="A4A3A4"/>
          </p15:clr>
        </p15:guide>
        <p15:guide id="4" pos="6679" userDrawn="1">
          <p15:clr>
            <a:srgbClr val="A4A3A4"/>
          </p15:clr>
        </p15:guide>
        <p15:guide id="5" orient="horz" pos="4559" userDrawn="1">
          <p15:clr>
            <a:srgbClr val="A4A3A4"/>
          </p15:clr>
        </p15:guide>
        <p15:guide id="6" orient="horz" pos="2518" userDrawn="1">
          <p15:clr>
            <a:srgbClr val="A4A3A4"/>
          </p15:clr>
        </p15:guide>
        <p15:guide id="7" orient="horz" pos="1111" userDrawn="1">
          <p15:clr>
            <a:srgbClr val="A4A3A4"/>
          </p15:clr>
        </p15:guide>
        <p15:guide id="8" pos="6634" userDrawn="1">
          <p15:clr>
            <a:srgbClr val="A4A3A4"/>
          </p15:clr>
        </p15:guide>
        <p15:guide id="9" pos="5092" userDrawn="1">
          <p15:clr>
            <a:srgbClr val="A4A3A4"/>
          </p15:clr>
        </p15:guide>
        <p15:guide id="10" orient="horz" pos="74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6DBDD7"/>
    <a:srgbClr val="77933C"/>
    <a:srgbClr val="FFC000"/>
    <a:srgbClr val="404040"/>
    <a:srgbClr val="287790"/>
    <a:srgbClr val="F6DC8D"/>
    <a:srgbClr val="FDEADA"/>
    <a:srgbClr val="DAE4AA"/>
    <a:srgbClr val="BAD9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723" autoAdjust="0"/>
  </p:normalViewPr>
  <p:slideViewPr>
    <p:cSldViewPr>
      <p:cViewPr varScale="1">
        <p:scale>
          <a:sx n="105" d="100"/>
          <a:sy n="105" d="100"/>
        </p:scale>
        <p:origin x="1266" y="96"/>
      </p:cViewPr>
      <p:guideLst>
        <p:guide pos="3368"/>
        <p:guide pos="102"/>
        <p:guide pos="6679"/>
        <p:guide orient="horz" pos="4559"/>
        <p:guide orient="horz" pos="2518"/>
        <p:guide orient="horz" pos="1111"/>
        <p:guide pos="6634"/>
        <p:guide pos="5092"/>
        <p:guide orient="horz" pos="74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56838"/>
    </p:cViewPr>
  </p:sorterViewPr>
  <p:notesViewPr>
    <p:cSldViewPr>
      <p:cViewPr varScale="1">
        <p:scale>
          <a:sx n="80" d="100"/>
          <a:sy n="80" d="100"/>
        </p:scale>
        <p:origin x="3156" y="120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" Type="http://schemas.openxmlformats.org/officeDocument/2006/relationships/slideMaster" Target="slideMasters/slideMaster7.xml"/><Relationship Id="rId7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3633"/>
          </a:xfrm>
          <a:prstGeom prst="rect">
            <a:avLst/>
          </a:prstGeom>
        </p:spPr>
        <p:txBody>
          <a:bodyPr vert="horz" lIns="91029" tIns="45514" rIns="91029" bIns="4551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4" y="2"/>
            <a:ext cx="2945659" cy="493633"/>
          </a:xfrm>
          <a:prstGeom prst="rect">
            <a:avLst/>
          </a:prstGeom>
        </p:spPr>
        <p:txBody>
          <a:bodyPr vert="horz" lIns="91029" tIns="45514" rIns="91029" bIns="45514" rtlCol="0"/>
          <a:lstStyle>
            <a:lvl1pPr algn="r">
              <a:defRPr sz="1200"/>
            </a:lvl1pPr>
          </a:lstStyle>
          <a:p>
            <a:fld id="{ACDCC43A-C847-44D1-8F4C-C3F3DD6E9FC4}" type="datetimeFigureOut">
              <a:rPr lang="ko-KR" altLang="en-US" smtClean="0"/>
              <a:t>2022-01-19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377318"/>
            <a:ext cx="2945659" cy="493633"/>
          </a:xfrm>
          <a:prstGeom prst="rect">
            <a:avLst/>
          </a:prstGeom>
        </p:spPr>
        <p:txBody>
          <a:bodyPr vert="horz" lIns="91029" tIns="45514" rIns="91029" bIns="4551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4" y="9377318"/>
            <a:ext cx="2945659" cy="493633"/>
          </a:xfrm>
          <a:prstGeom prst="rect">
            <a:avLst/>
          </a:prstGeom>
        </p:spPr>
        <p:txBody>
          <a:bodyPr vert="horz" lIns="91029" tIns="45514" rIns="91029" bIns="45514" rtlCol="0" anchor="b"/>
          <a:lstStyle>
            <a:lvl1pPr algn="r">
              <a:defRPr sz="1200"/>
            </a:lvl1pPr>
          </a:lstStyle>
          <a:p>
            <a:fld id="{F702CB92-BD8A-4A9D-BD63-0DD48BEAC5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21519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3633"/>
          </a:xfrm>
          <a:prstGeom prst="rect">
            <a:avLst/>
          </a:prstGeom>
        </p:spPr>
        <p:txBody>
          <a:bodyPr vert="horz" lIns="91029" tIns="45514" rIns="91029" bIns="4551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2"/>
            <a:ext cx="2945659" cy="493633"/>
          </a:xfrm>
          <a:prstGeom prst="rect">
            <a:avLst/>
          </a:prstGeom>
        </p:spPr>
        <p:txBody>
          <a:bodyPr vert="horz" lIns="91029" tIns="45514" rIns="91029" bIns="45514" rtlCol="0"/>
          <a:lstStyle>
            <a:lvl1pPr algn="r">
              <a:defRPr sz="1200"/>
            </a:lvl1pPr>
          </a:lstStyle>
          <a:p>
            <a:fld id="{FBE7FF29-7C22-4B33-9D6A-8CDB38AC44B5}" type="datetimeFigureOut">
              <a:rPr lang="ko-KR" altLang="en-US" smtClean="0"/>
              <a:t>2022-01-19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82638" y="741363"/>
            <a:ext cx="5232400" cy="370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29" tIns="45514" rIns="91029" bIns="4551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029" tIns="45514" rIns="91029" bIns="45514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377318"/>
            <a:ext cx="2945659" cy="493633"/>
          </a:xfrm>
          <a:prstGeom prst="rect">
            <a:avLst/>
          </a:prstGeom>
        </p:spPr>
        <p:txBody>
          <a:bodyPr vert="horz" lIns="91029" tIns="45514" rIns="91029" bIns="4551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377318"/>
            <a:ext cx="2945659" cy="493633"/>
          </a:xfrm>
          <a:prstGeom prst="rect">
            <a:avLst/>
          </a:prstGeom>
        </p:spPr>
        <p:txBody>
          <a:bodyPr vert="horz" lIns="91029" tIns="45514" rIns="91029" bIns="45514" rtlCol="0" anchor="b"/>
          <a:lstStyle>
            <a:lvl1pPr algn="r">
              <a:defRPr sz="1200"/>
            </a:lvl1pPr>
          </a:lstStyle>
          <a:p>
            <a:fld id="{C34931C5-F245-4ECD-8064-4700C35BDB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8509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2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2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2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54695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4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4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4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76513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5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5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5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19170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6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6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6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21176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7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7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7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94222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8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8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8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44165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9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9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9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03476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18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18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18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232746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26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26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26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994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29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29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29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368452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34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34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34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836260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37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37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37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922076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38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38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38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90873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44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44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44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13288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49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49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49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067965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52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52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52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086693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55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55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55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651675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56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56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56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175504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8362">
              <a:defRPr/>
            </a:pPr>
            <a:fld id="{C34931C5-F245-4ECD-8064-4700C35BDB61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59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5"/>
          <p:cNvSpPr txBox="1">
            <a:spLocks/>
          </p:cNvSpPr>
          <p:nvPr/>
        </p:nvSpPr>
        <p:spPr>
          <a:xfrm>
            <a:off x="9867645" y="7658223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59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/>
        </p:nvSpPr>
        <p:spPr>
          <a:xfrm>
            <a:off x="10018704" y="7822768"/>
            <a:ext cx="713745" cy="434647"/>
          </a:xfrm>
          <a:prstGeom prst="rect">
            <a:avLst/>
          </a:prstGeom>
        </p:spPr>
        <p:txBody>
          <a:bodyPr vert="horz" lIns="91029" tIns="45514" rIns="91029" bIns="45514" rtlCol="0" anchor="ctr"/>
          <a:lstStyle>
            <a:defPPr>
              <a:defRPr lang="ko-KR"/>
            </a:defPPr>
            <a:lvl1pPr marL="0" algn="ctr" defTabSz="1043056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38362">
              <a:defRPr/>
            </a:pPr>
            <a:fld id="{928C1673-32E0-4A24-853B-9F5D9038D2FC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1038362">
                <a:defRPr/>
              </a:pPr>
              <a:t>59</a:t>
            </a:fld>
            <a:endParaRPr lang="ko-KR" altLang="en-US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62821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8057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1"/>
          <p:cNvSpPr>
            <a:spLocks noGrp="1"/>
          </p:cNvSpPr>
          <p:nvPr>
            <p:ph type="title"/>
          </p:nvPr>
        </p:nvSpPr>
        <p:spPr>
          <a:xfrm>
            <a:off x="738189" y="1188343"/>
            <a:ext cx="2736303" cy="482352"/>
          </a:xfrm>
          <a:prstGeom prst="rect">
            <a:avLst/>
          </a:prstGeom>
        </p:spPr>
        <p:txBody>
          <a:bodyPr anchor="ctr"/>
          <a:lstStyle>
            <a:lvl1pPr algn="l">
              <a:defRPr sz="28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5" name="텍스트 개체 틀 31"/>
          <p:cNvSpPr>
            <a:spLocks noGrp="1"/>
          </p:cNvSpPr>
          <p:nvPr>
            <p:ph type="body" sz="quarter" idx="11"/>
          </p:nvPr>
        </p:nvSpPr>
        <p:spPr>
          <a:xfrm>
            <a:off x="3762524" y="1188343"/>
            <a:ext cx="5994772" cy="23042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Noto Sans CJK KR Regular" pitchFamily="34" charset="-127"/>
                <a:ea typeface="Noto Sans CJK KR Regular" pitchFamily="34" charset="-127"/>
              </a:defRPr>
            </a:lvl1pPr>
          </a:lstStyle>
          <a:p>
            <a:pPr lvl="0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93128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제목 1"/>
          <p:cNvSpPr>
            <a:spLocks noGrp="1"/>
          </p:cNvSpPr>
          <p:nvPr>
            <p:ph type="ctrTitle"/>
          </p:nvPr>
        </p:nvSpPr>
        <p:spPr>
          <a:xfrm>
            <a:off x="234132" y="252239"/>
            <a:ext cx="10459268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78AB301-7AA5-41DD-A60D-B3E771D10B23}"/>
              </a:ext>
            </a:extLst>
          </p:cNvPr>
          <p:cNvSpPr/>
          <p:nvPr userDrawn="1"/>
        </p:nvSpPr>
        <p:spPr>
          <a:xfrm>
            <a:off x="280616" y="1068834"/>
            <a:ext cx="10066535" cy="6024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7760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_핑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모서리가 둥근 직사각형 11">
            <a:extLst>
              <a:ext uri="{FF2B5EF4-FFF2-40B4-BE49-F238E27FC236}">
                <a16:creationId xmlns:a16="http://schemas.microsoft.com/office/drawing/2014/main" id="{B62C724E-532E-4329-8985-0475C5615846}"/>
              </a:ext>
            </a:extLst>
          </p:cNvPr>
          <p:cNvSpPr/>
          <p:nvPr userDrawn="1"/>
        </p:nvSpPr>
        <p:spPr>
          <a:xfrm>
            <a:off x="808" y="0"/>
            <a:ext cx="10692592" cy="7561263"/>
          </a:xfrm>
          <a:prstGeom prst="roundRect">
            <a:avLst>
              <a:gd name="adj" fmla="val 0"/>
            </a:avLst>
          </a:prstGeom>
          <a:solidFill>
            <a:srgbClr val="FDEAD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C7778270-8CC8-423F-9E83-14A0D46375FC}"/>
              </a:ext>
            </a:extLst>
          </p:cNvPr>
          <p:cNvCxnSpPr>
            <a:cxnSpLocks/>
          </p:cNvCxnSpPr>
          <p:nvPr userDrawn="1"/>
        </p:nvCxnSpPr>
        <p:spPr>
          <a:xfrm flipV="1">
            <a:off x="1" y="5207035"/>
            <a:ext cx="2421726" cy="1534521"/>
          </a:xfrm>
          <a:prstGeom prst="line">
            <a:avLst/>
          </a:prstGeom>
          <a:ln>
            <a:solidFill>
              <a:srgbClr val="BAD98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>
            <a:extLst>
              <a:ext uri="{FF2B5EF4-FFF2-40B4-BE49-F238E27FC236}">
                <a16:creationId xmlns:a16="http://schemas.microsoft.com/office/drawing/2014/main" id="{ABCD3020-DD19-41FF-904A-600E5ACF544F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326059"/>
            <a:ext cx="1026221" cy="670425"/>
          </a:xfrm>
          <a:prstGeom prst="lin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그림 53" descr="개체이(가) 표시된 사진&#10;&#10;자동 생성된 설명">
            <a:extLst>
              <a:ext uri="{FF2B5EF4-FFF2-40B4-BE49-F238E27FC236}">
                <a16:creationId xmlns:a16="http://schemas.microsoft.com/office/drawing/2014/main" id="{9132FD92-A446-4C50-B7CC-C250595A3A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73" y="0"/>
            <a:ext cx="4914653" cy="2748642"/>
          </a:xfrm>
          <a:prstGeom prst="rect">
            <a:avLst/>
          </a:prstGeom>
        </p:spPr>
      </p:pic>
      <p:sp>
        <p:nvSpPr>
          <p:cNvPr id="55" name="모서리가 둥근 직사각형 11">
            <a:extLst>
              <a:ext uri="{FF2B5EF4-FFF2-40B4-BE49-F238E27FC236}">
                <a16:creationId xmlns:a16="http://schemas.microsoft.com/office/drawing/2014/main" id="{44D1B6C3-50AE-4A8D-987F-1244C0950B93}"/>
              </a:ext>
            </a:extLst>
          </p:cNvPr>
          <p:cNvSpPr/>
          <p:nvPr userDrawn="1"/>
        </p:nvSpPr>
        <p:spPr>
          <a:xfrm>
            <a:off x="378148" y="2550215"/>
            <a:ext cx="288032" cy="281120"/>
          </a:xfrm>
          <a:prstGeom prst="roundRect">
            <a:avLst>
              <a:gd name="adj" fmla="val 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16DD6E31-0F30-4C1C-B9AD-FA1920604AA8}"/>
              </a:ext>
            </a:extLst>
          </p:cNvPr>
          <p:cNvSpPr/>
          <p:nvPr userDrawn="1"/>
        </p:nvSpPr>
        <p:spPr>
          <a:xfrm>
            <a:off x="1962324" y="540271"/>
            <a:ext cx="1376112" cy="1376112"/>
          </a:xfrm>
          <a:prstGeom prst="ellipse">
            <a:avLst/>
          </a:prstGeom>
          <a:solidFill>
            <a:schemeClr val="accent4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FA6C94A8-FE47-43F2-BE1B-CA452CEE9DF7}"/>
              </a:ext>
            </a:extLst>
          </p:cNvPr>
          <p:cNvCxnSpPr>
            <a:cxnSpLocks/>
          </p:cNvCxnSpPr>
          <p:nvPr userDrawn="1"/>
        </p:nvCxnSpPr>
        <p:spPr>
          <a:xfrm flipV="1">
            <a:off x="568912" y="2030087"/>
            <a:ext cx="241284" cy="297571"/>
          </a:xfrm>
          <a:prstGeom prst="line">
            <a:avLst/>
          </a:prstGeom>
          <a:ln w="76200">
            <a:solidFill>
              <a:srgbClr val="BAD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6A02742-D167-4609-B92D-E1C1142CFEC7}"/>
              </a:ext>
            </a:extLst>
          </p:cNvPr>
          <p:cNvSpPr txBox="1"/>
          <p:nvPr userDrawn="1"/>
        </p:nvSpPr>
        <p:spPr>
          <a:xfrm>
            <a:off x="344240" y="284538"/>
            <a:ext cx="2554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경북대학교</a:t>
            </a:r>
            <a:r>
              <a:rPr lang="ko-KR" altLang="en-US" sz="1200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ㅣ </a:t>
            </a:r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자료취합</a:t>
            </a:r>
            <a:endParaRPr lang="ko-KR" altLang="en-US" sz="1200" b="1">
              <a:solidFill>
                <a:srgbClr val="287790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37823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_블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모서리가 둥근 직사각형 11">
            <a:extLst>
              <a:ext uri="{FF2B5EF4-FFF2-40B4-BE49-F238E27FC236}">
                <a16:creationId xmlns:a16="http://schemas.microsoft.com/office/drawing/2014/main" id="{27EC8B3B-9FB6-4A60-BD5C-652293CEA96E}"/>
              </a:ext>
            </a:extLst>
          </p:cNvPr>
          <p:cNvSpPr/>
          <p:nvPr userDrawn="1"/>
        </p:nvSpPr>
        <p:spPr>
          <a:xfrm>
            <a:off x="808" y="0"/>
            <a:ext cx="10692592" cy="7561263"/>
          </a:xfrm>
          <a:prstGeom prst="roundRect">
            <a:avLst>
              <a:gd name="adj" fmla="val 0"/>
            </a:avLst>
          </a:prstGeom>
          <a:solidFill>
            <a:srgbClr val="6DBDD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9B2CD101-9777-4079-B3A4-1FDD2A503167}"/>
              </a:ext>
            </a:extLst>
          </p:cNvPr>
          <p:cNvCxnSpPr>
            <a:cxnSpLocks/>
          </p:cNvCxnSpPr>
          <p:nvPr userDrawn="1"/>
        </p:nvCxnSpPr>
        <p:spPr>
          <a:xfrm flipV="1">
            <a:off x="1" y="5207035"/>
            <a:ext cx="2421726" cy="1534521"/>
          </a:xfrm>
          <a:prstGeom prst="line">
            <a:avLst/>
          </a:prstGeom>
          <a:ln>
            <a:solidFill>
              <a:srgbClr val="BAD98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CE3D1DA1-1538-4575-9EE7-CBC2035AEEFD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326059"/>
            <a:ext cx="1026221" cy="670425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그림 55" descr="개체이(가) 표시된 사진&#10;&#10;자동 생성된 설명">
            <a:extLst>
              <a:ext uri="{FF2B5EF4-FFF2-40B4-BE49-F238E27FC236}">
                <a16:creationId xmlns:a16="http://schemas.microsoft.com/office/drawing/2014/main" id="{1142F9A6-B67E-40A6-A834-43176AA6F4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73" y="0"/>
            <a:ext cx="4914653" cy="2748642"/>
          </a:xfrm>
          <a:prstGeom prst="rect">
            <a:avLst/>
          </a:prstGeom>
        </p:spPr>
      </p:pic>
      <p:sp>
        <p:nvSpPr>
          <p:cNvPr id="57" name="모서리가 둥근 직사각형 11">
            <a:extLst>
              <a:ext uri="{FF2B5EF4-FFF2-40B4-BE49-F238E27FC236}">
                <a16:creationId xmlns:a16="http://schemas.microsoft.com/office/drawing/2014/main" id="{5CE31123-D127-46F5-BEB9-831C5AA5E627}"/>
              </a:ext>
            </a:extLst>
          </p:cNvPr>
          <p:cNvSpPr/>
          <p:nvPr userDrawn="1"/>
        </p:nvSpPr>
        <p:spPr>
          <a:xfrm>
            <a:off x="378148" y="2550215"/>
            <a:ext cx="288032" cy="281120"/>
          </a:xfrm>
          <a:prstGeom prst="roundRect">
            <a:avLst>
              <a:gd name="adj" fmla="val 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83DABDB5-7736-4B09-846B-D50E4C46767C}"/>
              </a:ext>
            </a:extLst>
          </p:cNvPr>
          <p:cNvSpPr/>
          <p:nvPr userDrawn="1"/>
        </p:nvSpPr>
        <p:spPr>
          <a:xfrm>
            <a:off x="1962324" y="540271"/>
            <a:ext cx="1376112" cy="1376112"/>
          </a:xfrm>
          <a:prstGeom prst="ellipse">
            <a:avLst/>
          </a:prstGeom>
          <a:solidFill>
            <a:schemeClr val="accent6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FBFDA276-46A5-44D7-8F50-52BEEB84F9CE}"/>
              </a:ext>
            </a:extLst>
          </p:cNvPr>
          <p:cNvCxnSpPr>
            <a:cxnSpLocks/>
          </p:cNvCxnSpPr>
          <p:nvPr userDrawn="1"/>
        </p:nvCxnSpPr>
        <p:spPr>
          <a:xfrm flipV="1">
            <a:off x="568912" y="2030087"/>
            <a:ext cx="241284" cy="297571"/>
          </a:xfrm>
          <a:prstGeom prst="line">
            <a:avLst/>
          </a:prstGeom>
          <a:ln w="76200">
            <a:solidFill>
              <a:srgbClr val="BAD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6A02742-D167-4609-B92D-E1C1142CFEC7}"/>
              </a:ext>
            </a:extLst>
          </p:cNvPr>
          <p:cNvSpPr txBox="1"/>
          <p:nvPr userDrawn="1"/>
        </p:nvSpPr>
        <p:spPr>
          <a:xfrm>
            <a:off x="344240" y="284538"/>
            <a:ext cx="2554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경북대학교</a:t>
            </a:r>
            <a:r>
              <a:rPr lang="ko-KR" altLang="en-US" sz="1200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ㅣ </a:t>
            </a:r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자료취합</a:t>
            </a:r>
            <a:endParaRPr lang="ko-KR" altLang="en-US" sz="1200" b="1">
              <a:solidFill>
                <a:srgbClr val="287790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4518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_노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모서리가 둥근 직사각형 11">
            <a:extLst>
              <a:ext uri="{FF2B5EF4-FFF2-40B4-BE49-F238E27FC236}">
                <a16:creationId xmlns:a16="http://schemas.microsoft.com/office/drawing/2014/main" id="{EADD3364-AD25-43EF-9708-FC93B560263D}"/>
              </a:ext>
            </a:extLst>
          </p:cNvPr>
          <p:cNvSpPr/>
          <p:nvPr userDrawn="1"/>
        </p:nvSpPr>
        <p:spPr>
          <a:xfrm>
            <a:off x="808" y="0"/>
            <a:ext cx="10692592" cy="7561263"/>
          </a:xfrm>
          <a:prstGeom prst="roundRect">
            <a:avLst>
              <a:gd name="adj" fmla="val 0"/>
            </a:avLst>
          </a:prstGeom>
          <a:solidFill>
            <a:srgbClr val="FBE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4730640C-EA8A-4504-8E80-5EED26735F8D}"/>
              </a:ext>
            </a:extLst>
          </p:cNvPr>
          <p:cNvCxnSpPr>
            <a:cxnSpLocks/>
          </p:cNvCxnSpPr>
          <p:nvPr userDrawn="1"/>
        </p:nvCxnSpPr>
        <p:spPr>
          <a:xfrm flipV="1">
            <a:off x="1" y="5207035"/>
            <a:ext cx="2421726" cy="1534521"/>
          </a:xfrm>
          <a:prstGeom prst="line">
            <a:avLst/>
          </a:prstGeom>
          <a:ln>
            <a:solidFill>
              <a:srgbClr val="BAD98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4ABFC04D-0D00-4F94-B23A-35085157AB5F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326059"/>
            <a:ext cx="1026221" cy="670425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그림 53" descr="개체이(가) 표시된 사진&#10;&#10;자동 생성된 설명">
            <a:extLst>
              <a:ext uri="{FF2B5EF4-FFF2-40B4-BE49-F238E27FC236}">
                <a16:creationId xmlns:a16="http://schemas.microsoft.com/office/drawing/2014/main" id="{327821DE-2733-4045-BF4C-35C5859957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73" y="0"/>
            <a:ext cx="4914653" cy="2748642"/>
          </a:xfrm>
          <a:prstGeom prst="rect">
            <a:avLst/>
          </a:prstGeom>
        </p:spPr>
      </p:pic>
      <p:sp>
        <p:nvSpPr>
          <p:cNvPr id="56" name="모서리가 둥근 직사각형 11">
            <a:extLst>
              <a:ext uri="{FF2B5EF4-FFF2-40B4-BE49-F238E27FC236}">
                <a16:creationId xmlns:a16="http://schemas.microsoft.com/office/drawing/2014/main" id="{3990EC45-95DC-47B6-981C-5446B33EA46D}"/>
              </a:ext>
            </a:extLst>
          </p:cNvPr>
          <p:cNvSpPr/>
          <p:nvPr userDrawn="1"/>
        </p:nvSpPr>
        <p:spPr>
          <a:xfrm>
            <a:off x="378148" y="2550215"/>
            <a:ext cx="288032" cy="281120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D0290488-0CC7-4BA2-ABAE-141B4302F817}"/>
              </a:ext>
            </a:extLst>
          </p:cNvPr>
          <p:cNvSpPr/>
          <p:nvPr userDrawn="1"/>
        </p:nvSpPr>
        <p:spPr>
          <a:xfrm>
            <a:off x="1962324" y="540271"/>
            <a:ext cx="1376112" cy="1376112"/>
          </a:xfrm>
          <a:prstGeom prst="ellipse">
            <a:avLst/>
          </a:prstGeom>
          <a:solidFill>
            <a:srgbClr val="BAD98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8" name="직선 연결선 57">
            <a:extLst>
              <a:ext uri="{FF2B5EF4-FFF2-40B4-BE49-F238E27FC236}">
                <a16:creationId xmlns:a16="http://schemas.microsoft.com/office/drawing/2014/main" id="{28072B75-54A4-4711-BEF6-8023684E8BE8}"/>
              </a:ext>
            </a:extLst>
          </p:cNvPr>
          <p:cNvCxnSpPr>
            <a:cxnSpLocks/>
          </p:cNvCxnSpPr>
          <p:nvPr userDrawn="1"/>
        </p:nvCxnSpPr>
        <p:spPr>
          <a:xfrm flipV="1">
            <a:off x="568912" y="2030087"/>
            <a:ext cx="241284" cy="297571"/>
          </a:xfrm>
          <a:prstGeom prst="line">
            <a:avLst/>
          </a:prstGeom>
          <a:ln w="76200">
            <a:solidFill>
              <a:srgbClr val="BAD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6A02742-D167-4609-B92D-E1C1142CFEC7}"/>
              </a:ext>
            </a:extLst>
          </p:cNvPr>
          <p:cNvSpPr txBox="1"/>
          <p:nvPr userDrawn="1"/>
        </p:nvSpPr>
        <p:spPr>
          <a:xfrm>
            <a:off x="344240" y="284538"/>
            <a:ext cx="2554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경북대학교</a:t>
            </a:r>
            <a:r>
              <a:rPr lang="ko-KR" altLang="en-US" sz="1200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ㅣ </a:t>
            </a:r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자료취합</a:t>
            </a:r>
            <a:endParaRPr lang="ko-KR" altLang="en-US" sz="1200" b="1">
              <a:solidFill>
                <a:srgbClr val="287790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67170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_그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모서리가 둥근 직사각형 11">
            <a:extLst>
              <a:ext uri="{FF2B5EF4-FFF2-40B4-BE49-F238E27FC236}">
                <a16:creationId xmlns:a16="http://schemas.microsoft.com/office/drawing/2014/main" id="{2FE1FF1E-8E80-429F-9FA6-C2381B05B239}"/>
              </a:ext>
            </a:extLst>
          </p:cNvPr>
          <p:cNvSpPr/>
          <p:nvPr userDrawn="1"/>
        </p:nvSpPr>
        <p:spPr>
          <a:xfrm>
            <a:off x="808" y="0"/>
            <a:ext cx="10692592" cy="7561263"/>
          </a:xfrm>
          <a:prstGeom prst="roundRect">
            <a:avLst>
              <a:gd name="adj" fmla="val 0"/>
            </a:avLst>
          </a:prstGeom>
          <a:solidFill>
            <a:srgbClr val="DAE4A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4CF4D0E1-46E0-4EE0-A645-12E8F8FB38AC}"/>
              </a:ext>
            </a:extLst>
          </p:cNvPr>
          <p:cNvCxnSpPr>
            <a:cxnSpLocks/>
          </p:cNvCxnSpPr>
          <p:nvPr userDrawn="1"/>
        </p:nvCxnSpPr>
        <p:spPr>
          <a:xfrm flipV="1">
            <a:off x="1" y="5207035"/>
            <a:ext cx="2421726" cy="1534521"/>
          </a:xfrm>
          <a:prstGeom prst="line">
            <a:avLst/>
          </a:prstGeom>
          <a:ln>
            <a:solidFill>
              <a:srgbClr val="BAD98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EE0B1C71-ADBC-4725-9E6E-65FB5CBA91C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326059"/>
            <a:ext cx="1026221" cy="670425"/>
          </a:xfrm>
          <a:prstGeom prst="line">
            <a:avLst/>
          </a:prstGeom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그림 55" descr="개체이(가) 표시된 사진&#10;&#10;자동 생성된 설명">
            <a:extLst>
              <a:ext uri="{FF2B5EF4-FFF2-40B4-BE49-F238E27FC236}">
                <a16:creationId xmlns:a16="http://schemas.microsoft.com/office/drawing/2014/main" id="{7AFD5BC4-B8B0-4555-9572-A699C35CA1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73" y="0"/>
            <a:ext cx="4914653" cy="2748642"/>
          </a:xfrm>
          <a:prstGeom prst="rect">
            <a:avLst/>
          </a:prstGeom>
        </p:spPr>
      </p:pic>
      <p:sp>
        <p:nvSpPr>
          <p:cNvPr id="57" name="모서리가 둥근 직사각형 11">
            <a:extLst>
              <a:ext uri="{FF2B5EF4-FFF2-40B4-BE49-F238E27FC236}">
                <a16:creationId xmlns:a16="http://schemas.microsoft.com/office/drawing/2014/main" id="{DEC36445-4502-40F7-A11C-7690315A3F4C}"/>
              </a:ext>
            </a:extLst>
          </p:cNvPr>
          <p:cNvSpPr/>
          <p:nvPr userDrawn="1"/>
        </p:nvSpPr>
        <p:spPr>
          <a:xfrm>
            <a:off x="378148" y="2550215"/>
            <a:ext cx="288032" cy="281120"/>
          </a:xfrm>
          <a:prstGeom prst="roundRect">
            <a:avLst>
              <a:gd name="adj" fmla="val 0"/>
            </a:avLst>
          </a:prstGeom>
          <a:solidFill>
            <a:srgbClr val="F6DC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F25D94DA-515D-40E3-B493-693643C35F50}"/>
              </a:ext>
            </a:extLst>
          </p:cNvPr>
          <p:cNvSpPr/>
          <p:nvPr userDrawn="1"/>
        </p:nvSpPr>
        <p:spPr>
          <a:xfrm>
            <a:off x="1962324" y="540271"/>
            <a:ext cx="1376112" cy="1376112"/>
          </a:xfrm>
          <a:prstGeom prst="ellipse">
            <a:avLst/>
          </a:prstGeom>
          <a:solidFill>
            <a:srgbClr val="FFC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EA4DCAEC-CC25-4AA7-B42F-5EB12189262A}"/>
              </a:ext>
            </a:extLst>
          </p:cNvPr>
          <p:cNvCxnSpPr>
            <a:cxnSpLocks/>
          </p:cNvCxnSpPr>
          <p:nvPr userDrawn="1"/>
        </p:nvCxnSpPr>
        <p:spPr>
          <a:xfrm flipV="1">
            <a:off x="568912" y="2030087"/>
            <a:ext cx="241284" cy="297571"/>
          </a:xfrm>
          <a:prstGeom prst="line">
            <a:avLst/>
          </a:prstGeom>
          <a:ln w="76200">
            <a:solidFill>
              <a:srgbClr val="BAD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6A02742-D167-4609-B92D-E1C1142CFEC7}"/>
              </a:ext>
            </a:extLst>
          </p:cNvPr>
          <p:cNvSpPr txBox="1"/>
          <p:nvPr userDrawn="1"/>
        </p:nvSpPr>
        <p:spPr>
          <a:xfrm>
            <a:off x="344240" y="284538"/>
            <a:ext cx="2554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경북대학교</a:t>
            </a:r>
            <a:r>
              <a:rPr lang="ko-KR" altLang="en-US" sz="1200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ㅣ </a:t>
            </a:r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자료취합</a:t>
            </a:r>
            <a:endParaRPr lang="ko-KR" altLang="en-US" sz="1200" b="1">
              <a:solidFill>
                <a:srgbClr val="287790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29169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단순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모서리가 둥근 직사각형 8"/>
          <p:cNvSpPr/>
          <p:nvPr userDrawn="1"/>
        </p:nvSpPr>
        <p:spPr>
          <a:xfrm>
            <a:off x="223453" y="1476375"/>
            <a:ext cx="7840558" cy="5472608"/>
          </a:xfrm>
          <a:prstGeom prst="roundRect">
            <a:avLst>
              <a:gd name="adj" fmla="val 22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E87C1C73-A1BA-4FE5-830E-B5C240083C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140" y="277892"/>
            <a:ext cx="8136904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6" name="모서리가 둥근 직사각형 14">
            <a:extLst>
              <a:ext uri="{FF2B5EF4-FFF2-40B4-BE49-F238E27FC236}">
                <a16:creationId xmlns:a16="http://schemas.microsoft.com/office/drawing/2014/main" id="{E6D0653A-BE0A-4114-A3FE-AC283A0DDB6C}"/>
              </a:ext>
            </a:extLst>
          </p:cNvPr>
          <p:cNvSpPr/>
          <p:nvPr userDrawn="1"/>
        </p:nvSpPr>
        <p:spPr>
          <a:xfrm>
            <a:off x="8227021" y="1476375"/>
            <a:ext cx="2279272" cy="5904000"/>
          </a:xfrm>
          <a:prstGeom prst="roundRect">
            <a:avLst>
              <a:gd name="adj" fmla="val 4906"/>
            </a:avLst>
          </a:prstGeom>
          <a:solidFill>
            <a:srgbClr val="BAD98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7786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다중페이지_시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/>
          <p:cNvSpPr/>
          <p:nvPr userDrawn="1"/>
        </p:nvSpPr>
        <p:spPr>
          <a:xfrm>
            <a:off x="223453" y="1476375"/>
            <a:ext cx="7840558" cy="5472608"/>
          </a:xfrm>
          <a:prstGeom prst="roundRect">
            <a:avLst>
              <a:gd name="adj" fmla="val 22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D4EA264D-08E3-45EB-906A-7BBCBD044E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140" y="277892"/>
            <a:ext cx="8136904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모서리가 둥근 직사각형 14">
            <a:extLst>
              <a:ext uri="{FF2B5EF4-FFF2-40B4-BE49-F238E27FC236}">
                <a16:creationId xmlns:a16="http://schemas.microsoft.com/office/drawing/2014/main" id="{965BE095-185D-4566-AC9C-2701D7BA8EA7}"/>
              </a:ext>
            </a:extLst>
          </p:cNvPr>
          <p:cNvSpPr/>
          <p:nvPr userDrawn="1"/>
        </p:nvSpPr>
        <p:spPr>
          <a:xfrm>
            <a:off x="8227021" y="1476375"/>
            <a:ext cx="2279272" cy="5904656"/>
          </a:xfrm>
          <a:prstGeom prst="roundRect">
            <a:avLst>
              <a:gd name="adj" fmla="val 4906"/>
            </a:avLst>
          </a:prstGeom>
          <a:solidFill>
            <a:srgbClr val="BAD98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223453" y="7021015"/>
            <a:ext cx="7840558" cy="216000"/>
          </a:xfrm>
          <a:prstGeom prst="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/>
              <a:t>다음페이지 계속 ▼</a:t>
            </a:r>
          </a:p>
        </p:txBody>
      </p:sp>
    </p:spTree>
    <p:extLst>
      <p:ext uri="{BB962C8B-B14F-4D97-AF65-F5344CB8AC3E}">
        <p14:creationId xmlns:p14="http://schemas.microsoft.com/office/powerpoint/2010/main" val="3627069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다중페이지_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모서리가 둥근 직사각형 8"/>
          <p:cNvSpPr/>
          <p:nvPr userDrawn="1"/>
        </p:nvSpPr>
        <p:spPr>
          <a:xfrm>
            <a:off x="223453" y="1476375"/>
            <a:ext cx="7840558" cy="5472608"/>
          </a:xfrm>
          <a:prstGeom prst="roundRect">
            <a:avLst>
              <a:gd name="adj" fmla="val 22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 userDrawn="1"/>
        </p:nvSpPr>
        <p:spPr>
          <a:xfrm>
            <a:off x="223453" y="1476375"/>
            <a:ext cx="7840558" cy="216000"/>
          </a:xfrm>
          <a:prstGeom prst="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/>
              <a:t>▲ 이전 페이지에 이어서</a:t>
            </a:r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D3649F9F-AAD6-482F-9930-2937DD8370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140" y="277892"/>
            <a:ext cx="8136904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모서리가 둥근 직사각형 14">
            <a:extLst>
              <a:ext uri="{FF2B5EF4-FFF2-40B4-BE49-F238E27FC236}">
                <a16:creationId xmlns:a16="http://schemas.microsoft.com/office/drawing/2014/main" id="{C9C31F8C-2EFC-4B83-8522-B3EE0F958A25}"/>
              </a:ext>
            </a:extLst>
          </p:cNvPr>
          <p:cNvSpPr/>
          <p:nvPr userDrawn="1"/>
        </p:nvSpPr>
        <p:spPr>
          <a:xfrm>
            <a:off x="8227021" y="1476375"/>
            <a:ext cx="2279272" cy="5904000"/>
          </a:xfrm>
          <a:prstGeom prst="roundRect">
            <a:avLst>
              <a:gd name="adj" fmla="val 4906"/>
            </a:avLst>
          </a:prstGeom>
          <a:solidFill>
            <a:srgbClr val="BAD98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0644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다중페이지_진행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모서리가 둥근 직사각형 11"/>
          <p:cNvSpPr/>
          <p:nvPr userDrawn="1"/>
        </p:nvSpPr>
        <p:spPr>
          <a:xfrm>
            <a:off x="223453" y="1476375"/>
            <a:ext cx="7840558" cy="5472608"/>
          </a:xfrm>
          <a:prstGeom prst="roundRect">
            <a:avLst>
              <a:gd name="adj" fmla="val 22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 userDrawn="1"/>
        </p:nvSpPr>
        <p:spPr>
          <a:xfrm>
            <a:off x="223453" y="1476375"/>
            <a:ext cx="7840558" cy="216000"/>
          </a:xfrm>
          <a:prstGeom prst="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/>
              <a:t>▲ 이전 페이지에 이어서</a:t>
            </a:r>
          </a:p>
        </p:txBody>
      </p:sp>
      <p:sp>
        <p:nvSpPr>
          <p:cNvPr id="14" name="직사각형 13"/>
          <p:cNvSpPr/>
          <p:nvPr userDrawn="1"/>
        </p:nvSpPr>
        <p:spPr>
          <a:xfrm>
            <a:off x="223453" y="7021015"/>
            <a:ext cx="7840558" cy="216000"/>
          </a:xfrm>
          <a:prstGeom prst="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/>
              <a:t>다음페이지 계속 ▼</a:t>
            </a:r>
          </a:p>
        </p:txBody>
      </p:sp>
      <p:sp>
        <p:nvSpPr>
          <p:cNvPr id="19" name="제목 1">
            <a:extLst>
              <a:ext uri="{FF2B5EF4-FFF2-40B4-BE49-F238E27FC236}">
                <a16:creationId xmlns:a16="http://schemas.microsoft.com/office/drawing/2014/main" id="{12B14EFE-9B9A-4428-BF10-438C14CB49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140" y="277892"/>
            <a:ext cx="8136904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21" name="모서리가 둥근 직사각형 14">
            <a:extLst>
              <a:ext uri="{FF2B5EF4-FFF2-40B4-BE49-F238E27FC236}">
                <a16:creationId xmlns:a16="http://schemas.microsoft.com/office/drawing/2014/main" id="{A52D7DC5-2CB6-4924-81D2-CEC3E5BACF66}"/>
              </a:ext>
            </a:extLst>
          </p:cNvPr>
          <p:cNvSpPr/>
          <p:nvPr userDrawn="1"/>
        </p:nvSpPr>
        <p:spPr>
          <a:xfrm>
            <a:off x="8227021" y="1476375"/>
            <a:ext cx="2279272" cy="5904000"/>
          </a:xfrm>
          <a:prstGeom prst="roundRect">
            <a:avLst>
              <a:gd name="adj" fmla="val 4906"/>
            </a:avLst>
          </a:prstGeom>
          <a:solidFill>
            <a:srgbClr val="BAD98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94572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_노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모서리가 둥근 직사각형 11">
            <a:extLst>
              <a:ext uri="{FF2B5EF4-FFF2-40B4-BE49-F238E27FC236}">
                <a16:creationId xmlns:a16="http://schemas.microsoft.com/office/drawing/2014/main" id="{EADD3364-AD25-43EF-9708-FC93B560263D}"/>
              </a:ext>
            </a:extLst>
          </p:cNvPr>
          <p:cNvSpPr/>
          <p:nvPr userDrawn="1"/>
        </p:nvSpPr>
        <p:spPr>
          <a:xfrm>
            <a:off x="808" y="0"/>
            <a:ext cx="10692592" cy="7561263"/>
          </a:xfrm>
          <a:prstGeom prst="roundRect">
            <a:avLst>
              <a:gd name="adj" fmla="val 0"/>
            </a:avLst>
          </a:prstGeom>
          <a:solidFill>
            <a:srgbClr val="FBE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4730640C-EA8A-4504-8E80-5EED26735F8D}"/>
              </a:ext>
            </a:extLst>
          </p:cNvPr>
          <p:cNvCxnSpPr>
            <a:cxnSpLocks/>
          </p:cNvCxnSpPr>
          <p:nvPr userDrawn="1"/>
        </p:nvCxnSpPr>
        <p:spPr>
          <a:xfrm flipV="1">
            <a:off x="1" y="5207035"/>
            <a:ext cx="2421726" cy="1534521"/>
          </a:xfrm>
          <a:prstGeom prst="line">
            <a:avLst/>
          </a:prstGeom>
          <a:ln>
            <a:solidFill>
              <a:srgbClr val="BAD98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4ABFC04D-0D00-4F94-B23A-35085157AB5F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326059"/>
            <a:ext cx="1026221" cy="670425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그림 53" descr="개체이(가) 표시된 사진&#10;&#10;자동 생성된 설명">
            <a:extLst>
              <a:ext uri="{FF2B5EF4-FFF2-40B4-BE49-F238E27FC236}">
                <a16:creationId xmlns:a16="http://schemas.microsoft.com/office/drawing/2014/main" id="{327821DE-2733-4045-BF4C-35C5859957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73" y="0"/>
            <a:ext cx="4914653" cy="2748642"/>
          </a:xfrm>
          <a:prstGeom prst="rect">
            <a:avLst/>
          </a:prstGeom>
        </p:spPr>
      </p:pic>
      <p:sp>
        <p:nvSpPr>
          <p:cNvPr id="56" name="모서리가 둥근 직사각형 11">
            <a:extLst>
              <a:ext uri="{FF2B5EF4-FFF2-40B4-BE49-F238E27FC236}">
                <a16:creationId xmlns:a16="http://schemas.microsoft.com/office/drawing/2014/main" id="{3990EC45-95DC-47B6-981C-5446B33EA46D}"/>
              </a:ext>
            </a:extLst>
          </p:cNvPr>
          <p:cNvSpPr/>
          <p:nvPr userDrawn="1"/>
        </p:nvSpPr>
        <p:spPr>
          <a:xfrm>
            <a:off x="378148" y="2550215"/>
            <a:ext cx="288032" cy="281120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D0290488-0CC7-4BA2-ABAE-141B4302F817}"/>
              </a:ext>
            </a:extLst>
          </p:cNvPr>
          <p:cNvSpPr/>
          <p:nvPr userDrawn="1"/>
        </p:nvSpPr>
        <p:spPr>
          <a:xfrm>
            <a:off x="1962324" y="540271"/>
            <a:ext cx="1376112" cy="1376112"/>
          </a:xfrm>
          <a:prstGeom prst="ellipse">
            <a:avLst/>
          </a:prstGeom>
          <a:solidFill>
            <a:srgbClr val="BAD98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8" name="직선 연결선 57">
            <a:extLst>
              <a:ext uri="{FF2B5EF4-FFF2-40B4-BE49-F238E27FC236}">
                <a16:creationId xmlns:a16="http://schemas.microsoft.com/office/drawing/2014/main" id="{28072B75-54A4-4711-BEF6-8023684E8BE8}"/>
              </a:ext>
            </a:extLst>
          </p:cNvPr>
          <p:cNvCxnSpPr>
            <a:cxnSpLocks/>
          </p:cNvCxnSpPr>
          <p:nvPr userDrawn="1"/>
        </p:nvCxnSpPr>
        <p:spPr>
          <a:xfrm flipV="1">
            <a:off x="568912" y="2030087"/>
            <a:ext cx="241284" cy="297571"/>
          </a:xfrm>
          <a:prstGeom prst="line">
            <a:avLst/>
          </a:prstGeom>
          <a:ln w="76200">
            <a:solidFill>
              <a:srgbClr val="BAD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6A02742-D167-4609-B92D-E1C1142CFEC7}"/>
              </a:ext>
            </a:extLst>
          </p:cNvPr>
          <p:cNvSpPr txBox="1"/>
          <p:nvPr userDrawn="1"/>
        </p:nvSpPr>
        <p:spPr>
          <a:xfrm>
            <a:off x="344240" y="284538"/>
            <a:ext cx="2554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경북대학교</a:t>
            </a:r>
            <a:r>
              <a:rPr lang="ko-KR" altLang="en-US" sz="1200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ㅣ </a:t>
            </a:r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자료취합</a:t>
            </a:r>
            <a:endParaRPr lang="ko-KR" altLang="en-US" sz="1200" b="1">
              <a:solidFill>
                <a:srgbClr val="287790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097925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노랑)화면페이지_업무흐름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모서리가 둥근 직사각형 11">
            <a:extLst>
              <a:ext uri="{FF2B5EF4-FFF2-40B4-BE49-F238E27FC236}">
                <a16:creationId xmlns:a16="http://schemas.microsoft.com/office/drawing/2014/main" id="{EADD3364-AD25-43EF-9708-FC93B560263D}"/>
              </a:ext>
            </a:extLst>
          </p:cNvPr>
          <p:cNvSpPr/>
          <p:nvPr userDrawn="1"/>
        </p:nvSpPr>
        <p:spPr>
          <a:xfrm>
            <a:off x="808" y="0"/>
            <a:ext cx="10692592" cy="7561263"/>
          </a:xfrm>
          <a:prstGeom prst="roundRect">
            <a:avLst>
              <a:gd name="adj" fmla="val 0"/>
            </a:avLst>
          </a:prstGeom>
          <a:solidFill>
            <a:srgbClr val="FBE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4730640C-EA8A-4504-8E80-5EED26735F8D}"/>
              </a:ext>
            </a:extLst>
          </p:cNvPr>
          <p:cNvCxnSpPr>
            <a:cxnSpLocks/>
          </p:cNvCxnSpPr>
          <p:nvPr userDrawn="1"/>
        </p:nvCxnSpPr>
        <p:spPr>
          <a:xfrm flipV="1">
            <a:off x="1" y="5207035"/>
            <a:ext cx="2421726" cy="1534521"/>
          </a:xfrm>
          <a:prstGeom prst="line">
            <a:avLst/>
          </a:prstGeom>
          <a:ln>
            <a:solidFill>
              <a:srgbClr val="BAD98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4ABFC04D-0D00-4F94-B23A-35085157AB5F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326059"/>
            <a:ext cx="1026221" cy="670425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그림 53" descr="개체이(가) 표시된 사진&#10;&#10;자동 생성된 설명">
            <a:extLst>
              <a:ext uri="{FF2B5EF4-FFF2-40B4-BE49-F238E27FC236}">
                <a16:creationId xmlns:a16="http://schemas.microsoft.com/office/drawing/2014/main" id="{327821DE-2733-4045-BF4C-35C5859957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73" y="0"/>
            <a:ext cx="4914653" cy="2748642"/>
          </a:xfrm>
          <a:prstGeom prst="rect">
            <a:avLst/>
          </a:prstGeom>
        </p:spPr>
      </p:pic>
      <p:sp>
        <p:nvSpPr>
          <p:cNvPr id="56" name="모서리가 둥근 직사각형 11">
            <a:extLst>
              <a:ext uri="{FF2B5EF4-FFF2-40B4-BE49-F238E27FC236}">
                <a16:creationId xmlns:a16="http://schemas.microsoft.com/office/drawing/2014/main" id="{3990EC45-95DC-47B6-981C-5446B33EA46D}"/>
              </a:ext>
            </a:extLst>
          </p:cNvPr>
          <p:cNvSpPr/>
          <p:nvPr userDrawn="1"/>
        </p:nvSpPr>
        <p:spPr>
          <a:xfrm>
            <a:off x="378148" y="2550215"/>
            <a:ext cx="288032" cy="281120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D0290488-0CC7-4BA2-ABAE-141B4302F817}"/>
              </a:ext>
            </a:extLst>
          </p:cNvPr>
          <p:cNvSpPr/>
          <p:nvPr userDrawn="1"/>
        </p:nvSpPr>
        <p:spPr>
          <a:xfrm>
            <a:off x="1962324" y="540271"/>
            <a:ext cx="1376112" cy="1376112"/>
          </a:xfrm>
          <a:prstGeom prst="ellipse">
            <a:avLst/>
          </a:prstGeom>
          <a:solidFill>
            <a:srgbClr val="BAD98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8" name="직선 연결선 57">
            <a:extLst>
              <a:ext uri="{FF2B5EF4-FFF2-40B4-BE49-F238E27FC236}">
                <a16:creationId xmlns:a16="http://schemas.microsoft.com/office/drawing/2014/main" id="{28072B75-54A4-4711-BEF6-8023684E8BE8}"/>
              </a:ext>
            </a:extLst>
          </p:cNvPr>
          <p:cNvCxnSpPr>
            <a:cxnSpLocks/>
          </p:cNvCxnSpPr>
          <p:nvPr userDrawn="1"/>
        </p:nvCxnSpPr>
        <p:spPr>
          <a:xfrm flipV="1">
            <a:off x="568912" y="2030087"/>
            <a:ext cx="241284" cy="297571"/>
          </a:xfrm>
          <a:prstGeom prst="line">
            <a:avLst/>
          </a:prstGeom>
          <a:ln w="76200">
            <a:solidFill>
              <a:srgbClr val="BAD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제목 1"/>
          <p:cNvSpPr>
            <a:spLocks noGrp="1"/>
          </p:cNvSpPr>
          <p:nvPr>
            <p:ph type="ctrTitle"/>
          </p:nvPr>
        </p:nvSpPr>
        <p:spPr>
          <a:xfrm>
            <a:off x="234132" y="252239"/>
            <a:ext cx="10459268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78AB301-7AA5-41DD-A60D-B3E771D10B23}"/>
              </a:ext>
            </a:extLst>
          </p:cNvPr>
          <p:cNvSpPr/>
          <p:nvPr userDrawn="1"/>
        </p:nvSpPr>
        <p:spPr>
          <a:xfrm>
            <a:off x="280616" y="1068834"/>
            <a:ext cx="10066535" cy="6024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589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_그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모서리가 둥근 직사각형 11">
            <a:extLst>
              <a:ext uri="{FF2B5EF4-FFF2-40B4-BE49-F238E27FC236}">
                <a16:creationId xmlns:a16="http://schemas.microsoft.com/office/drawing/2014/main" id="{2FE1FF1E-8E80-429F-9FA6-C2381B05B239}"/>
              </a:ext>
            </a:extLst>
          </p:cNvPr>
          <p:cNvSpPr/>
          <p:nvPr userDrawn="1"/>
        </p:nvSpPr>
        <p:spPr>
          <a:xfrm>
            <a:off x="808" y="0"/>
            <a:ext cx="10692592" cy="7561263"/>
          </a:xfrm>
          <a:prstGeom prst="roundRect">
            <a:avLst>
              <a:gd name="adj" fmla="val 0"/>
            </a:avLst>
          </a:prstGeom>
          <a:solidFill>
            <a:srgbClr val="DAE4A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4CF4D0E1-46E0-4EE0-A645-12E8F8FB38AC}"/>
              </a:ext>
            </a:extLst>
          </p:cNvPr>
          <p:cNvCxnSpPr>
            <a:cxnSpLocks/>
          </p:cNvCxnSpPr>
          <p:nvPr userDrawn="1"/>
        </p:nvCxnSpPr>
        <p:spPr>
          <a:xfrm flipV="1">
            <a:off x="1" y="5207035"/>
            <a:ext cx="2421726" cy="1534521"/>
          </a:xfrm>
          <a:prstGeom prst="line">
            <a:avLst/>
          </a:prstGeom>
          <a:ln>
            <a:solidFill>
              <a:srgbClr val="BAD98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EE0B1C71-ADBC-4725-9E6E-65FB5CBA91C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326059"/>
            <a:ext cx="1026221" cy="670425"/>
          </a:xfrm>
          <a:prstGeom prst="line">
            <a:avLst/>
          </a:prstGeom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그림 55" descr="개체이(가) 표시된 사진&#10;&#10;자동 생성된 설명">
            <a:extLst>
              <a:ext uri="{FF2B5EF4-FFF2-40B4-BE49-F238E27FC236}">
                <a16:creationId xmlns:a16="http://schemas.microsoft.com/office/drawing/2014/main" id="{7AFD5BC4-B8B0-4555-9572-A699C35CA1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73" y="0"/>
            <a:ext cx="4914653" cy="2748642"/>
          </a:xfrm>
          <a:prstGeom prst="rect">
            <a:avLst/>
          </a:prstGeom>
        </p:spPr>
      </p:pic>
      <p:sp>
        <p:nvSpPr>
          <p:cNvPr id="57" name="모서리가 둥근 직사각형 11">
            <a:extLst>
              <a:ext uri="{FF2B5EF4-FFF2-40B4-BE49-F238E27FC236}">
                <a16:creationId xmlns:a16="http://schemas.microsoft.com/office/drawing/2014/main" id="{DEC36445-4502-40F7-A11C-7690315A3F4C}"/>
              </a:ext>
            </a:extLst>
          </p:cNvPr>
          <p:cNvSpPr/>
          <p:nvPr userDrawn="1"/>
        </p:nvSpPr>
        <p:spPr>
          <a:xfrm>
            <a:off x="378148" y="2550215"/>
            <a:ext cx="288032" cy="281120"/>
          </a:xfrm>
          <a:prstGeom prst="roundRect">
            <a:avLst>
              <a:gd name="adj" fmla="val 0"/>
            </a:avLst>
          </a:prstGeom>
          <a:solidFill>
            <a:srgbClr val="F6DC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F25D94DA-515D-40E3-B493-693643C35F50}"/>
              </a:ext>
            </a:extLst>
          </p:cNvPr>
          <p:cNvSpPr/>
          <p:nvPr userDrawn="1"/>
        </p:nvSpPr>
        <p:spPr>
          <a:xfrm>
            <a:off x="1962324" y="540271"/>
            <a:ext cx="1376112" cy="1376112"/>
          </a:xfrm>
          <a:prstGeom prst="ellipse">
            <a:avLst/>
          </a:prstGeom>
          <a:solidFill>
            <a:srgbClr val="FFC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EA4DCAEC-CC25-4AA7-B42F-5EB12189262A}"/>
              </a:ext>
            </a:extLst>
          </p:cNvPr>
          <p:cNvCxnSpPr>
            <a:cxnSpLocks/>
          </p:cNvCxnSpPr>
          <p:nvPr userDrawn="1"/>
        </p:nvCxnSpPr>
        <p:spPr>
          <a:xfrm flipV="1">
            <a:off x="568912" y="2030087"/>
            <a:ext cx="241284" cy="297571"/>
          </a:xfrm>
          <a:prstGeom prst="line">
            <a:avLst/>
          </a:prstGeom>
          <a:ln w="76200">
            <a:solidFill>
              <a:srgbClr val="BAD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6A02742-D167-4609-B92D-E1C1142CFEC7}"/>
              </a:ext>
            </a:extLst>
          </p:cNvPr>
          <p:cNvSpPr txBox="1"/>
          <p:nvPr userDrawn="1"/>
        </p:nvSpPr>
        <p:spPr>
          <a:xfrm>
            <a:off x="344240" y="284538"/>
            <a:ext cx="2554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경북대학교</a:t>
            </a:r>
            <a:r>
              <a:rPr lang="ko-KR" altLang="en-US" sz="1200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ㅣ </a:t>
            </a:r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자료취합</a:t>
            </a:r>
            <a:endParaRPr lang="ko-KR" altLang="en-US" sz="1200" b="1">
              <a:solidFill>
                <a:srgbClr val="287790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80499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그린)화면페이지_업무흐름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모서리가 둥근 직사각형 11">
            <a:extLst>
              <a:ext uri="{FF2B5EF4-FFF2-40B4-BE49-F238E27FC236}">
                <a16:creationId xmlns:a16="http://schemas.microsoft.com/office/drawing/2014/main" id="{2FE1FF1E-8E80-429F-9FA6-C2381B05B239}"/>
              </a:ext>
            </a:extLst>
          </p:cNvPr>
          <p:cNvSpPr/>
          <p:nvPr userDrawn="1"/>
        </p:nvSpPr>
        <p:spPr>
          <a:xfrm>
            <a:off x="808" y="0"/>
            <a:ext cx="10692592" cy="7561263"/>
          </a:xfrm>
          <a:prstGeom prst="roundRect">
            <a:avLst>
              <a:gd name="adj" fmla="val 0"/>
            </a:avLst>
          </a:prstGeom>
          <a:solidFill>
            <a:srgbClr val="DAE4A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4CF4D0E1-46E0-4EE0-A645-12E8F8FB38AC}"/>
              </a:ext>
            </a:extLst>
          </p:cNvPr>
          <p:cNvCxnSpPr>
            <a:cxnSpLocks/>
          </p:cNvCxnSpPr>
          <p:nvPr userDrawn="1"/>
        </p:nvCxnSpPr>
        <p:spPr>
          <a:xfrm flipV="1">
            <a:off x="1" y="5207035"/>
            <a:ext cx="2421726" cy="1534521"/>
          </a:xfrm>
          <a:prstGeom prst="line">
            <a:avLst/>
          </a:prstGeom>
          <a:ln>
            <a:solidFill>
              <a:srgbClr val="BAD98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EE0B1C71-ADBC-4725-9E6E-65FB5CBA91C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326059"/>
            <a:ext cx="1026221" cy="670425"/>
          </a:xfrm>
          <a:prstGeom prst="line">
            <a:avLst/>
          </a:prstGeom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그림 55" descr="개체이(가) 표시된 사진&#10;&#10;자동 생성된 설명">
            <a:extLst>
              <a:ext uri="{FF2B5EF4-FFF2-40B4-BE49-F238E27FC236}">
                <a16:creationId xmlns:a16="http://schemas.microsoft.com/office/drawing/2014/main" id="{7AFD5BC4-B8B0-4555-9572-A699C35CA1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73" y="0"/>
            <a:ext cx="4914653" cy="2748642"/>
          </a:xfrm>
          <a:prstGeom prst="rect">
            <a:avLst/>
          </a:prstGeom>
        </p:spPr>
      </p:pic>
      <p:sp>
        <p:nvSpPr>
          <p:cNvPr id="57" name="모서리가 둥근 직사각형 11">
            <a:extLst>
              <a:ext uri="{FF2B5EF4-FFF2-40B4-BE49-F238E27FC236}">
                <a16:creationId xmlns:a16="http://schemas.microsoft.com/office/drawing/2014/main" id="{DEC36445-4502-40F7-A11C-7690315A3F4C}"/>
              </a:ext>
            </a:extLst>
          </p:cNvPr>
          <p:cNvSpPr/>
          <p:nvPr userDrawn="1"/>
        </p:nvSpPr>
        <p:spPr>
          <a:xfrm>
            <a:off x="378148" y="2550215"/>
            <a:ext cx="288032" cy="281120"/>
          </a:xfrm>
          <a:prstGeom prst="roundRect">
            <a:avLst>
              <a:gd name="adj" fmla="val 0"/>
            </a:avLst>
          </a:prstGeom>
          <a:solidFill>
            <a:srgbClr val="F6DC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F25D94DA-515D-40E3-B493-693643C35F50}"/>
              </a:ext>
            </a:extLst>
          </p:cNvPr>
          <p:cNvSpPr/>
          <p:nvPr userDrawn="1"/>
        </p:nvSpPr>
        <p:spPr>
          <a:xfrm>
            <a:off x="1962324" y="540271"/>
            <a:ext cx="1376112" cy="1376112"/>
          </a:xfrm>
          <a:prstGeom prst="ellipse">
            <a:avLst/>
          </a:prstGeom>
          <a:solidFill>
            <a:srgbClr val="FFC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EA4DCAEC-CC25-4AA7-B42F-5EB12189262A}"/>
              </a:ext>
            </a:extLst>
          </p:cNvPr>
          <p:cNvCxnSpPr>
            <a:cxnSpLocks/>
          </p:cNvCxnSpPr>
          <p:nvPr userDrawn="1"/>
        </p:nvCxnSpPr>
        <p:spPr>
          <a:xfrm flipV="1">
            <a:off x="568912" y="2030087"/>
            <a:ext cx="241284" cy="297571"/>
          </a:xfrm>
          <a:prstGeom prst="line">
            <a:avLst/>
          </a:prstGeom>
          <a:ln w="76200">
            <a:solidFill>
              <a:srgbClr val="BAD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제목 1"/>
          <p:cNvSpPr>
            <a:spLocks noGrp="1"/>
          </p:cNvSpPr>
          <p:nvPr>
            <p:ph type="ctrTitle"/>
          </p:nvPr>
        </p:nvSpPr>
        <p:spPr>
          <a:xfrm>
            <a:off x="234132" y="252239"/>
            <a:ext cx="10459268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278AB301-7AA5-41DD-A60D-B3E771D10B23}"/>
              </a:ext>
            </a:extLst>
          </p:cNvPr>
          <p:cNvSpPr/>
          <p:nvPr userDrawn="1"/>
        </p:nvSpPr>
        <p:spPr>
          <a:xfrm>
            <a:off x="280616" y="1068834"/>
            <a:ext cx="10066535" cy="6024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4582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_블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모서리가 둥근 직사각형 11">
            <a:extLst>
              <a:ext uri="{FF2B5EF4-FFF2-40B4-BE49-F238E27FC236}">
                <a16:creationId xmlns:a16="http://schemas.microsoft.com/office/drawing/2014/main" id="{27EC8B3B-9FB6-4A60-BD5C-652293CEA96E}"/>
              </a:ext>
            </a:extLst>
          </p:cNvPr>
          <p:cNvSpPr/>
          <p:nvPr userDrawn="1"/>
        </p:nvSpPr>
        <p:spPr>
          <a:xfrm>
            <a:off x="808" y="0"/>
            <a:ext cx="10692592" cy="7561263"/>
          </a:xfrm>
          <a:prstGeom prst="roundRect">
            <a:avLst>
              <a:gd name="adj" fmla="val 0"/>
            </a:avLst>
          </a:prstGeom>
          <a:solidFill>
            <a:srgbClr val="6DBDD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9B2CD101-9777-4079-B3A4-1FDD2A503167}"/>
              </a:ext>
            </a:extLst>
          </p:cNvPr>
          <p:cNvCxnSpPr>
            <a:cxnSpLocks/>
          </p:cNvCxnSpPr>
          <p:nvPr userDrawn="1"/>
        </p:nvCxnSpPr>
        <p:spPr>
          <a:xfrm flipV="1">
            <a:off x="1" y="5207035"/>
            <a:ext cx="2421726" cy="1534521"/>
          </a:xfrm>
          <a:prstGeom prst="line">
            <a:avLst/>
          </a:prstGeom>
          <a:ln>
            <a:solidFill>
              <a:srgbClr val="BAD98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CE3D1DA1-1538-4575-9EE7-CBC2035AEEFD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326059"/>
            <a:ext cx="1026221" cy="670425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그림 55" descr="개체이(가) 표시된 사진&#10;&#10;자동 생성된 설명">
            <a:extLst>
              <a:ext uri="{FF2B5EF4-FFF2-40B4-BE49-F238E27FC236}">
                <a16:creationId xmlns:a16="http://schemas.microsoft.com/office/drawing/2014/main" id="{1142F9A6-B67E-40A6-A834-43176AA6F4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73" y="0"/>
            <a:ext cx="4914653" cy="2748642"/>
          </a:xfrm>
          <a:prstGeom prst="rect">
            <a:avLst/>
          </a:prstGeom>
        </p:spPr>
      </p:pic>
      <p:sp>
        <p:nvSpPr>
          <p:cNvPr id="57" name="모서리가 둥근 직사각형 11">
            <a:extLst>
              <a:ext uri="{FF2B5EF4-FFF2-40B4-BE49-F238E27FC236}">
                <a16:creationId xmlns:a16="http://schemas.microsoft.com/office/drawing/2014/main" id="{5CE31123-D127-46F5-BEB9-831C5AA5E627}"/>
              </a:ext>
            </a:extLst>
          </p:cNvPr>
          <p:cNvSpPr/>
          <p:nvPr userDrawn="1"/>
        </p:nvSpPr>
        <p:spPr>
          <a:xfrm>
            <a:off x="378148" y="2550215"/>
            <a:ext cx="288032" cy="281120"/>
          </a:xfrm>
          <a:prstGeom prst="roundRect">
            <a:avLst>
              <a:gd name="adj" fmla="val 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83DABDB5-7736-4B09-846B-D50E4C46767C}"/>
              </a:ext>
            </a:extLst>
          </p:cNvPr>
          <p:cNvSpPr/>
          <p:nvPr userDrawn="1"/>
        </p:nvSpPr>
        <p:spPr>
          <a:xfrm>
            <a:off x="1962324" y="540271"/>
            <a:ext cx="1376112" cy="1376112"/>
          </a:xfrm>
          <a:prstGeom prst="ellipse">
            <a:avLst/>
          </a:prstGeom>
          <a:solidFill>
            <a:schemeClr val="accent6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FBFDA276-46A5-44D7-8F50-52BEEB84F9CE}"/>
              </a:ext>
            </a:extLst>
          </p:cNvPr>
          <p:cNvCxnSpPr>
            <a:cxnSpLocks/>
          </p:cNvCxnSpPr>
          <p:nvPr userDrawn="1"/>
        </p:nvCxnSpPr>
        <p:spPr>
          <a:xfrm flipV="1">
            <a:off x="568912" y="2030087"/>
            <a:ext cx="241284" cy="297571"/>
          </a:xfrm>
          <a:prstGeom prst="line">
            <a:avLst/>
          </a:prstGeom>
          <a:ln w="76200">
            <a:solidFill>
              <a:srgbClr val="BAD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6A02742-D167-4609-B92D-E1C1142CFEC7}"/>
              </a:ext>
            </a:extLst>
          </p:cNvPr>
          <p:cNvSpPr txBox="1"/>
          <p:nvPr userDrawn="1"/>
        </p:nvSpPr>
        <p:spPr>
          <a:xfrm>
            <a:off x="344240" y="284538"/>
            <a:ext cx="2554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경북대학교</a:t>
            </a:r>
            <a:r>
              <a:rPr lang="ko-KR" altLang="en-US" sz="1200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ㅣ </a:t>
            </a:r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자료취합</a:t>
            </a:r>
            <a:endParaRPr lang="ko-KR" altLang="en-US" sz="1200" b="1">
              <a:solidFill>
                <a:srgbClr val="287790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167068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_핑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모서리가 둥근 직사각형 11">
            <a:extLst>
              <a:ext uri="{FF2B5EF4-FFF2-40B4-BE49-F238E27FC236}">
                <a16:creationId xmlns:a16="http://schemas.microsoft.com/office/drawing/2014/main" id="{B62C724E-532E-4329-8985-0475C5615846}"/>
              </a:ext>
            </a:extLst>
          </p:cNvPr>
          <p:cNvSpPr/>
          <p:nvPr userDrawn="1"/>
        </p:nvSpPr>
        <p:spPr>
          <a:xfrm>
            <a:off x="808" y="0"/>
            <a:ext cx="10692592" cy="7561263"/>
          </a:xfrm>
          <a:prstGeom prst="roundRect">
            <a:avLst>
              <a:gd name="adj" fmla="val 0"/>
            </a:avLst>
          </a:prstGeom>
          <a:solidFill>
            <a:srgbClr val="FDEAD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C7778270-8CC8-423F-9E83-14A0D46375FC}"/>
              </a:ext>
            </a:extLst>
          </p:cNvPr>
          <p:cNvCxnSpPr>
            <a:cxnSpLocks/>
          </p:cNvCxnSpPr>
          <p:nvPr userDrawn="1"/>
        </p:nvCxnSpPr>
        <p:spPr>
          <a:xfrm flipV="1">
            <a:off x="1" y="5207035"/>
            <a:ext cx="2421726" cy="1534521"/>
          </a:xfrm>
          <a:prstGeom prst="line">
            <a:avLst/>
          </a:prstGeom>
          <a:ln>
            <a:solidFill>
              <a:srgbClr val="BAD98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>
            <a:extLst>
              <a:ext uri="{FF2B5EF4-FFF2-40B4-BE49-F238E27FC236}">
                <a16:creationId xmlns:a16="http://schemas.microsoft.com/office/drawing/2014/main" id="{ABCD3020-DD19-41FF-904A-600E5ACF544F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326059"/>
            <a:ext cx="1026221" cy="670425"/>
          </a:xfrm>
          <a:prstGeom prst="lin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그림 53" descr="개체이(가) 표시된 사진&#10;&#10;자동 생성된 설명">
            <a:extLst>
              <a:ext uri="{FF2B5EF4-FFF2-40B4-BE49-F238E27FC236}">
                <a16:creationId xmlns:a16="http://schemas.microsoft.com/office/drawing/2014/main" id="{9132FD92-A446-4C50-B7CC-C250595A3A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73" y="0"/>
            <a:ext cx="4914653" cy="2748642"/>
          </a:xfrm>
          <a:prstGeom prst="rect">
            <a:avLst/>
          </a:prstGeom>
        </p:spPr>
      </p:pic>
      <p:sp>
        <p:nvSpPr>
          <p:cNvPr id="55" name="모서리가 둥근 직사각형 11">
            <a:extLst>
              <a:ext uri="{FF2B5EF4-FFF2-40B4-BE49-F238E27FC236}">
                <a16:creationId xmlns:a16="http://schemas.microsoft.com/office/drawing/2014/main" id="{44D1B6C3-50AE-4A8D-987F-1244C0950B93}"/>
              </a:ext>
            </a:extLst>
          </p:cNvPr>
          <p:cNvSpPr/>
          <p:nvPr userDrawn="1"/>
        </p:nvSpPr>
        <p:spPr>
          <a:xfrm>
            <a:off x="378148" y="2550215"/>
            <a:ext cx="288032" cy="281120"/>
          </a:xfrm>
          <a:prstGeom prst="roundRect">
            <a:avLst>
              <a:gd name="adj" fmla="val 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16DD6E31-0F30-4C1C-B9AD-FA1920604AA8}"/>
              </a:ext>
            </a:extLst>
          </p:cNvPr>
          <p:cNvSpPr/>
          <p:nvPr userDrawn="1"/>
        </p:nvSpPr>
        <p:spPr>
          <a:xfrm>
            <a:off x="1962324" y="540271"/>
            <a:ext cx="1376112" cy="1376112"/>
          </a:xfrm>
          <a:prstGeom prst="ellipse">
            <a:avLst/>
          </a:prstGeom>
          <a:solidFill>
            <a:schemeClr val="accent4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FA6C94A8-FE47-43F2-BE1B-CA452CEE9DF7}"/>
              </a:ext>
            </a:extLst>
          </p:cNvPr>
          <p:cNvCxnSpPr>
            <a:cxnSpLocks/>
          </p:cNvCxnSpPr>
          <p:nvPr userDrawn="1"/>
        </p:nvCxnSpPr>
        <p:spPr>
          <a:xfrm flipV="1">
            <a:off x="568912" y="2030087"/>
            <a:ext cx="241284" cy="297571"/>
          </a:xfrm>
          <a:prstGeom prst="line">
            <a:avLst/>
          </a:prstGeom>
          <a:ln w="76200">
            <a:solidFill>
              <a:srgbClr val="BAD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6A02742-D167-4609-B92D-E1C1142CFEC7}"/>
              </a:ext>
            </a:extLst>
          </p:cNvPr>
          <p:cNvSpPr txBox="1"/>
          <p:nvPr userDrawn="1"/>
        </p:nvSpPr>
        <p:spPr>
          <a:xfrm>
            <a:off x="344240" y="284538"/>
            <a:ext cx="2554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경북대학교</a:t>
            </a:r>
            <a:r>
              <a:rPr lang="ko-KR" altLang="en-US" sz="1200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ㅣ </a:t>
            </a:r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자료취합</a:t>
            </a:r>
            <a:endParaRPr lang="ko-KR" altLang="en-US" sz="1200" b="1">
              <a:solidFill>
                <a:srgbClr val="287790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072542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순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모서리가 둥근 직사각형 8"/>
          <p:cNvSpPr/>
          <p:nvPr userDrawn="1"/>
        </p:nvSpPr>
        <p:spPr>
          <a:xfrm>
            <a:off x="223453" y="1476375"/>
            <a:ext cx="7840558" cy="5472608"/>
          </a:xfrm>
          <a:prstGeom prst="roundRect">
            <a:avLst>
              <a:gd name="adj" fmla="val 22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E87C1C73-A1BA-4FE5-830E-B5C240083C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140" y="277892"/>
            <a:ext cx="8136904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6" name="모서리가 둥근 직사각형 14">
            <a:extLst>
              <a:ext uri="{FF2B5EF4-FFF2-40B4-BE49-F238E27FC236}">
                <a16:creationId xmlns:a16="http://schemas.microsoft.com/office/drawing/2014/main" id="{E6D0653A-BE0A-4114-A3FE-AC283A0DDB6C}"/>
              </a:ext>
            </a:extLst>
          </p:cNvPr>
          <p:cNvSpPr/>
          <p:nvPr userDrawn="1"/>
        </p:nvSpPr>
        <p:spPr>
          <a:xfrm>
            <a:off x="8227021" y="1476375"/>
            <a:ext cx="2279272" cy="5904000"/>
          </a:xfrm>
          <a:prstGeom prst="roundRect">
            <a:avLst>
              <a:gd name="adj" fmla="val 4906"/>
            </a:avLst>
          </a:prstGeom>
          <a:solidFill>
            <a:srgbClr val="BAD98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6126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다중페이지_시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/>
          <p:cNvSpPr/>
          <p:nvPr userDrawn="1"/>
        </p:nvSpPr>
        <p:spPr>
          <a:xfrm>
            <a:off x="223453" y="1476375"/>
            <a:ext cx="7840558" cy="5472608"/>
          </a:xfrm>
          <a:prstGeom prst="roundRect">
            <a:avLst>
              <a:gd name="adj" fmla="val 22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D4EA264D-08E3-45EB-906A-7BBCBD044E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140" y="277892"/>
            <a:ext cx="8136904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모서리가 둥근 직사각형 14">
            <a:extLst>
              <a:ext uri="{FF2B5EF4-FFF2-40B4-BE49-F238E27FC236}">
                <a16:creationId xmlns:a16="http://schemas.microsoft.com/office/drawing/2014/main" id="{965BE095-185D-4566-AC9C-2701D7BA8EA7}"/>
              </a:ext>
            </a:extLst>
          </p:cNvPr>
          <p:cNvSpPr/>
          <p:nvPr userDrawn="1"/>
        </p:nvSpPr>
        <p:spPr>
          <a:xfrm>
            <a:off x="8227021" y="1476375"/>
            <a:ext cx="2279272" cy="5904656"/>
          </a:xfrm>
          <a:prstGeom prst="roundRect">
            <a:avLst>
              <a:gd name="adj" fmla="val 4906"/>
            </a:avLst>
          </a:prstGeom>
          <a:solidFill>
            <a:srgbClr val="BAD98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223453" y="7021015"/>
            <a:ext cx="7840558" cy="216000"/>
          </a:xfrm>
          <a:prstGeom prst="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/>
              <a:t>다음페이지 계속 ▼</a:t>
            </a:r>
          </a:p>
        </p:txBody>
      </p:sp>
    </p:spTree>
    <p:extLst>
      <p:ext uri="{BB962C8B-B14F-4D97-AF65-F5344CB8AC3E}">
        <p14:creationId xmlns:p14="http://schemas.microsoft.com/office/powerpoint/2010/main" val="20418212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다중페이지_진행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모서리가 둥근 직사각형 11"/>
          <p:cNvSpPr/>
          <p:nvPr userDrawn="1"/>
        </p:nvSpPr>
        <p:spPr>
          <a:xfrm>
            <a:off x="223453" y="1476375"/>
            <a:ext cx="7840558" cy="5472608"/>
          </a:xfrm>
          <a:prstGeom prst="roundRect">
            <a:avLst>
              <a:gd name="adj" fmla="val 22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 userDrawn="1"/>
        </p:nvSpPr>
        <p:spPr>
          <a:xfrm>
            <a:off x="223453" y="1476375"/>
            <a:ext cx="7840558" cy="216000"/>
          </a:xfrm>
          <a:prstGeom prst="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/>
              <a:t>▲ 이전 페이지에 이어서</a:t>
            </a:r>
          </a:p>
        </p:txBody>
      </p:sp>
      <p:sp>
        <p:nvSpPr>
          <p:cNvPr id="14" name="직사각형 13"/>
          <p:cNvSpPr/>
          <p:nvPr userDrawn="1"/>
        </p:nvSpPr>
        <p:spPr>
          <a:xfrm>
            <a:off x="223453" y="7021015"/>
            <a:ext cx="7840558" cy="216000"/>
          </a:xfrm>
          <a:prstGeom prst="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/>
              <a:t>다음페이지 계속 ▼</a:t>
            </a:r>
          </a:p>
        </p:txBody>
      </p:sp>
      <p:sp>
        <p:nvSpPr>
          <p:cNvPr id="19" name="제목 1">
            <a:extLst>
              <a:ext uri="{FF2B5EF4-FFF2-40B4-BE49-F238E27FC236}">
                <a16:creationId xmlns:a16="http://schemas.microsoft.com/office/drawing/2014/main" id="{12B14EFE-9B9A-4428-BF10-438C14CB49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140" y="277892"/>
            <a:ext cx="8136904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21" name="모서리가 둥근 직사각형 14">
            <a:extLst>
              <a:ext uri="{FF2B5EF4-FFF2-40B4-BE49-F238E27FC236}">
                <a16:creationId xmlns:a16="http://schemas.microsoft.com/office/drawing/2014/main" id="{A52D7DC5-2CB6-4924-81D2-CEC3E5BACF66}"/>
              </a:ext>
            </a:extLst>
          </p:cNvPr>
          <p:cNvSpPr/>
          <p:nvPr userDrawn="1"/>
        </p:nvSpPr>
        <p:spPr>
          <a:xfrm>
            <a:off x="8227021" y="1476375"/>
            <a:ext cx="2279272" cy="5904000"/>
          </a:xfrm>
          <a:prstGeom prst="roundRect">
            <a:avLst>
              <a:gd name="adj" fmla="val 4906"/>
            </a:avLst>
          </a:prstGeom>
          <a:solidFill>
            <a:srgbClr val="BAD98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1427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다중페이지_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모서리가 둥근 직사각형 8"/>
          <p:cNvSpPr/>
          <p:nvPr userDrawn="1"/>
        </p:nvSpPr>
        <p:spPr>
          <a:xfrm>
            <a:off x="223453" y="1476375"/>
            <a:ext cx="7840558" cy="5472608"/>
          </a:xfrm>
          <a:prstGeom prst="roundRect">
            <a:avLst>
              <a:gd name="adj" fmla="val 22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 userDrawn="1"/>
        </p:nvSpPr>
        <p:spPr>
          <a:xfrm>
            <a:off x="223453" y="1476375"/>
            <a:ext cx="7840558" cy="216000"/>
          </a:xfrm>
          <a:prstGeom prst="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/>
              <a:t>▲ 이전 페이지에 이어서</a:t>
            </a:r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D3649F9F-AAD6-482F-9930-2937DD8370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140" y="277892"/>
            <a:ext cx="8136904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모서리가 둥근 직사각형 14">
            <a:extLst>
              <a:ext uri="{FF2B5EF4-FFF2-40B4-BE49-F238E27FC236}">
                <a16:creationId xmlns:a16="http://schemas.microsoft.com/office/drawing/2014/main" id="{C9C31F8C-2EFC-4B83-8522-B3EE0F958A25}"/>
              </a:ext>
            </a:extLst>
          </p:cNvPr>
          <p:cNvSpPr/>
          <p:nvPr userDrawn="1"/>
        </p:nvSpPr>
        <p:spPr>
          <a:xfrm>
            <a:off x="8227021" y="1476375"/>
            <a:ext cx="2279272" cy="5904000"/>
          </a:xfrm>
          <a:prstGeom prst="roundRect">
            <a:avLst>
              <a:gd name="adj" fmla="val 4906"/>
            </a:avLst>
          </a:prstGeom>
          <a:solidFill>
            <a:srgbClr val="BAD98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88918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_블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모서리가 둥근 직사각형 11">
            <a:extLst>
              <a:ext uri="{FF2B5EF4-FFF2-40B4-BE49-F238E27FC236}">
                <a16:creationId xmlns:a16="http://schemas.microsoft.com/office/drawing/2014/main" id="{27EC8B3B-9FB6-4A60-BD5C-652293CEA96E}"/>
              </a:ext>
            </a:extLst>
          </p:cNvPr>
          <p:cNvSpPr/>
          <p:nvPr userDrawn="1"/>
        </p:nvSpPr>
        <p:spPr>
          <a:xfrm>
            <a:off x="-13273" y="0"/>
            <a:ext cx="10692592" cy="7561263"/>
          </a:xfrm>
          <a:prstGeom prst="roundRect">
            <a:avLst>
              <a:gd name="adj" fmla="val 0"/>
            </a:avLst>
          </a:prstGeom>
          <a:solidFill>
            <a:srgbClr val="6DBDD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9B2CD101-9777-4079-B3A4-1FDD2A503167}"/>
              </a:ext>
            </a:extLst>
          </p:cNvPr>
          <p:cNvCxnSpPr>
            <a:cxnSpLocks/>
          </p:cNvCxnSpPr>
          <p:nvPr userDrawn="1"/>
        </p:nvCxnSpPr>
        <p:spPr>
          <a:xfrm flipV="1">
            <a:off x="1" y="5207035"/>
            <a:ext cx="2421726" cy="1534521"/>
          </a:xfrm>
          <a:prstGeom prst="line">
            <a:avLst/>
          </a:prstGeom>
          <a:ln>
            <a:solidFill>
              <a:srgbClr val="BAD98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CE3D1DA1-1538-4575-9EE7-CBC2035AEEFD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326059"/>
            <a:ext cx="1026221" cy="670425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그림 55" descr="개체이(가) 표시된 사진&#10;&#10;자동 생성된 설명">
            <a:extLst>
              <a:ext uri="{FF2B5EF4-FFF2-40B4-BE49-F238E27FC236}">
                <a16:creationId xmlns:a16="http://schemas.microsoft.com/office/drawing/2014/main" id="{1142F9A6-B67E-40A6-A834-43176AA6F4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73" y="0"/>
            <a:ext cx="4914653" cy="2748642"/>
          </a:xfrm>
          <a:prstGeom prst="rect">
            <a:avLst/>
          </a:prstGeom>
        </p:spPr>
      </p:pic>
      <p:sp>
        <p:nvSpPr>
          <p:cNvPr id="57" name="모서리가 둥근 직사각형 11">
            <a:extLst>
              <a:ext uri="{FF2B5EF4-FFF2-40B4-BE49-F238E27FC236}">
                <a16:creationId xmlns:a16="http://schemas.microsoft.com/office/drawing/2014/main" id="{5CE31123-D127-46F5-BEB9-831C5AA5E627}"/>
              </a:ext>
            </a:extLst>
          </p:cNvPr>
          <p:cNvSpPr/>
          <p:nvPr userDrawn="1"/>
        </p:nvSpPr>
        <p:spPr>
          <a:xfrm>
            <a:off x="378148" y="2550215"/>
            <a:ext cx="288032" cy="281120"/>
          </a:xfrm>
          <a:prstGeom prst="roundRect">
            <a:avLst>
              <a:gd name="adj" fmla="val 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83DABDB5-7736-4B09-846B-D50E4C46767C}"/>
              </a:ext>
            </a:extLst>
          </p:cNvPr>
          <p:cNvSpPr/>
          <p:nvPr userDrawn="1"/>
        </p:nvSpPr>
        <p:spPr>
          <a:xfrm>
            <a:off x="1962324" y="540271"/>
            <a:ext cx="1376112" cy="1376112"/>
          </a:xfrm>
          <a:prstGeom prst="ellipse">
            <a:avLst/>
          </a:prstGeom>
          <a:solidFill>
            <a:schemeClr val="accent6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FBFDA276-46A5-44D7-8F50-52BEEB84F9CE}"/>
              </a:ext>
            </a:extLst>
          </p:cNvPr>
          <p:cNvCxnSpPr>
            <a:cxnSpLocks/>
          </p:cNvCxnSpPr>
          <p:nvPr userDrawn="1"/>
        </p:nvCxnSpPr>
        <p:spPr>
          <a:xfrm flipV="1">
            <a:off x="568912" y="2030087"/>
            <a:ext cx="241284" cy="297571"/>
          </a:xfrm>
          <a:prstGeom prst="line">
            <a:avLst/>
          </a:prstGeom>
          <a:ln w="76200">
            <a:solidFill>
              <a:srgbClr val="BAD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6A02742-D167-4609-B92D-E1C1142CFEC7}"/>
              </a:ext>
            </a:extLst>
          </p:cNvPr>
          <p:cNvSpPr txBox="1"/>
          <p:nvPr userDrawn="1"/>
        </p:nvSpPr>
        <p:spPr>
          <a:xfrm>
            <a:off x="344240" y="284538"/>
            <a:ext cx="2554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경북대학교</a:t>
            </a:r>
            <a:r>
              <a:rPr lang="ko-KR" altLang="en-US" sz="1200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ㅣ </a:t>
            </a:r>
            <a:r>
              <a:rPr lang="ko-KR" altLang="en-US" sz="12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자료취합</a:t>
            </a:r>
            <a:endParaRPr lang="ko-KR" altLang="en-US" sz="1200" b="1">
              <a:solidFill>
                <a:srgbClr val="287790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139082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순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/>
          <p:cNvSpPr/>
          <p:nvPr userDrawn="1"/>
        </p:nvSpPr>
        <p:spPr>
          <a:xfrm>
            <a:off x="223453" y="1476375"/>
            <a:ext cx="7840558" cy="5472608"/>
          </a:xfrm>
          <a:prstGeom prst="roundRect">
            <a:avLst>
              <a:gd name="adj" fmla="val 2282"/>
            </a:avLst>
          </a:prstGeom>
          <a:solidFill>
            <a:schemeClr val="bg1">
              <a:lumMod val="9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/>
          <p:nvPr userDrawn="1"/>
        </p:nvSpPr>
        <p:spPr>
          <a:xfrm>
            <a:off x="8227021" y="1476375"/>
            <a:ext cx="2279272" cy="5904000"/>
          </a:xfrm>
          <a:prstGeom prst="roundRect">
            <a:avLst>
              <a:gd name="adj" fmla="val 4906"/>
            </a:avLst>
          </a:prstGeom>
          <a:solidFill>
            <a:srgbClr val="BAD98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306140" y="290630"/>
            <a:ext cx="8352928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261369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다중페이지_시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모서리가 둥근 직사각형 13">
            <a:extLst>
              <a:ext uri="{FF2B5EF4-FFF2-40B4-BE49-F238E27FC236}">
                <a16:creationId xmlns:a16="http://schemas.microsoft.com/office/drawing/2014/main" id="{21C29BF9-0E8C-41F2-98C6-364DA97E4284}"/>
              </a:ext>
            </a:extLst>
          </p:cNvPr>
          <p:cNvSpPr/>
          <p:nvPr userDrawn="1"/>
        </p:nvSpPr>
        <p:spPr>
          <a:xfrm>
            <a:off x="223453" y="1476375"/>
            <a:ext cx="7840558" cy="5472608"/>
          </a:xfrm>
          <a:prstGeom prst="roundRect">
            <a:avLst>
              <a:gd name="adj" fmla="val 2282"/>
            </a:avLst>
          </a:prstGeom>
          <a:solidFill>
            <a:schemeClr val="bg1">
              <a:lumMod val="9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모서리가 둥근 직사각형 14">
            <a:extLst>
              <a:ext uri="{FF2B5EF4-FFF2-40B4-BE49-F238E27FC236}">
                <a16:creationId xmlns:a16="http://schemas.microsoft.com/office/drawing/2014/main" id="{4DF2C0A9-482D-425D-B977-1431B69540E9}"/>
              </a:ext>
            </a:extLst>
          </p:cNvPr>
          <p:cNvSpPr/>
          <p:nvPr userDrawn="1"/>
        </p:nvSpPr>
        <p:spPr>
          <a:xfrm>
            <a:off x="8227021" y="1476375"/>
            <a:ext cx="2279272" cy="5904000"/>
          </a:xfrm>
          <a:prstGeom prst="roundRect">
            <a:avLst>
              <a:gd name="adj" fmla="val 4906"/>
            </a:avLst>
          </a:prstGeom>
          <a:solidFill>
            <a:srgbClr val="BAD98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제목 1">
            <a:extLst>
              <a:ext uri="{FF2B5EF4-FFF2-40B4-BE49-F238E27FC236}">
                <a16:creationId xmlns:a16="http://schemas.microsoft.com/office/drawing/2014/main" id="{9C1CAE53-27A1-4042-B909-5EB57E0FD7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140" y="290630"/>
            <a:ext cx="8352928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8" name="직사각형 7"/>
          <p:cNvSpPr/>
          <p:nvPr userDrawn="1"/>
        </p:nvSpPr>
        <p:spPr>
          <a:xfrm>
            <a:off x="223453" y="7021015"/>
            <a:ext cx="7840558" cy="216000"/>
          </a:xfrm>
          <a:prstGeom prst="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/>
              <a:t>다음페이지 계속 ▼</a:t>
            </a:r>
          </a:p>
        </p:txBody>
      </p:sp>
    </p:spTree>
    <p:extLst>
      <p:ext uri="{BB962C8B-B14F-4D97-AF65-F5344CB8AC3E}">
        <p14:creationId xmlns:p14="http://schemas.microsoft.com/office/powerpoint/2010/main" val="35222273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다중페이지_진행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13">
            <a:extLst>
              <a:ext uri="{FF2B5EF4-FFF2-40B4-BE49-F238E27FC236}">
                <a16:creationId xmlns:a16="http://schemas.microsoft.com/office/drawing/2014/main" id="{73714AD9-2B4B-49AA-A605-1A3532844437}"/>
              </a:ext>
            </a:extLst>
          </p:cNvPr>
          <p:cNvSpPr/>
          <p:nvPr userDrawn="1"/>
        </p:nvSpPr>
        <p:spPr>
          <a:xfrm>
            <a:off x="223453" y="1476375"/>
            <a:ext cx="7840558" cy="5472608"/>
          </a:xfrm>
          <a:prstGeom prst="roundRect">
            <a:avLst>
              <a:gd name="adj" fmla="val 2282"/>
            </a:avLst>
          </a:prstGeom>
          <a:solidFill>
            <a:schemeClr val="bg1">
              <a:lumMod val="9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모서리가 둥근 직사각형 14">
            <a:extLst>
              <a:ext uri="{FF2B5EF4-FFF2-40B4-BE49-F238E27FC236}">
                <a16:creationId xmlns:a16="http://schemas.microsoft.com/office/drawing/2014/main" id="{8A9D6E3E-CEF0-4D1D-AAE8-4FCA9F6114AB}"/>
              </a:ext>
            </a:extLst>
          </p:cNvPr>
          <p:cNvSpPr/>
          <p:nvPr userDrawn="1"/>
        </p:nvSpPr>
        <p:spPr>
          <a:xfrm>
            <a:off x="8227021" y="1476375"/>
            <a:ext cx="2279272" cy="5904000"/>
          </a:xfrm>
          <a:prstGeom prst="roundRect">
            <a:avLst>
              <a:gd name="adj" fmla="val 4906"/>
            </a:avLst>
          </a:prstGeom>
          <a:solidFill>
            <a:srgbClr val="BAD98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 userDrawn="1"/>
        </p:nvSpPr>
        <p:spPr>
          <a:xfrm>
            <a:off x="223453" y="1476375"/>
            <a:ext cx="7840558" cy="216000"/>
          </a:xfrm>
          <a:prstGeom prst="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/>
              <a:t>▲ 이전 페이지에 이어서</a:t>
            </a:r>
          </a:p>
        </p:txBody>
      </p:sp>
      <p:sp>
        <p:nvSpPr>
          <p:cNvPr id="23" name="제목 1">
            <a:extLst>
              <a:ext uri="{FF2B5EF4-FFF2-40B4-BE49-F238E27FC236}">
                <a16:creationId xmlns:a16="http://schemas.microsoft.com/office/drawing/2014/main" id="{00D453E9-EF37-4AFE-9485-3649028492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140" y="290630"/>
            <a:ext cx="8352928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9" name="직사각형 8"/>
          <p:cNvSpPr/>
          <p:nvPr userDrawn="1"/>
        </p:nvSpPr>
        <p:spPr>
          <a:xfrm>
            <a:off x="223453" y="7021015"/>
            <a:ext cx="7840558" cy="216000"/>
          </a:xfrm>
          <a:prstGeom prst="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/>
              <a:t>다음페이지 계속 ▼</a:t>
            </a:r>
          </a:p>
        </p:txBody>
      </p:sp>
    </p:spTree>
    <p:extLst>
      <p:ext uri="{BB962C8B-B14F-4D97-AF65-F5344CB8AC3E}">
        <p14:creationId xmlns:p14="http://schemas.microsoft.com/office/powerpoint/2010/main" val="19369978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다중페이지_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모서리가 둥근 직사각형 13">
            <a:extLst>
              <a:ext uri="{FF2B5EF4-FFF2-40B4-BE49-F238E27FC236}">
                <a16:creationId xmlns:a16="http://schemas.microsoft.com/office/drawing/2014/main" id="{211D52D0-78F0-49B3-8C4C-C266EC075DE9}"/>
              </a:ext>
            </a:extLst>
          </p:cNvPr>
          <p:cNvSpPr/>
          <p:nvPr userDrawn="1"/>
        </p:nvSpPr>
        <p:spPr>
          <a:xfrm>
            <a:off x="223453" y="1476375"/>
            <a:ext cx="7840558" cy="5472608"/>
          </a:xfrm>
          <a:prstGeom prst="roundRect">
            <a:avLst>
              <a:gd name="adj" fmla="val 2282"/>
            </a:avLst>
          </a:prstGeom>
          <a:solidFill>
            <a:schemeClr val="bg1">
              <a:lumMod val="9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모서리가 둥근 직사각형 14">
            <a:extLst>
              <a:ext uri="{FF2B5EF4-FFF2-40B4-BE49-F238E27FC236}">
                <a16:creationId xmlns:a16="http://schemas.microsoft.com/office/drawing/2014/main" id="{3F01AA44-B6C8-4A7C-A2F4-7C3AC557B45D}"/>
              </a:ext>
            </a:extLst>
          </p:cNvPr>
          <p:cNvSpPr/>
          <p:nvPr userDrawn="1"/>
        </p:nvSpPr>
        <p:spPr>
          <a:xfrm>
            <a:off x="8227021" y="1476375"/>
            <a:ext cx="2279272" cy="5904000"/>
          </a:xfrm>
          <a:prstGeom prst="roundRect">
            <a:avLst>
              <a:gd name="adj" fmla="val 4906"/>
            </a:avLst>
          </a:prstGeom>
          <a:solidFill>
            <a:srgbClr val="BAD98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223453" y="1476375"/>
            <a:ext cx="7840558" cy="216000"/>
          </a:xfrm>
          <a:prstGeom prst="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/>
              <a:t>▲ 이전 페이지에 이어서</a:t>
            </a:r>
          </a:p>
        </p:txBody>
      </p:sp>
      <p:sp>
        <p:nvSpPr>
          <p:cNvPr id="18" name="제목 1">
            <a:extLst>
              <a:ext uri="{FF2B5EF4-FFF2-40B4-BE49-F238E27FC236}">
                <a16:creationId xmlns:a16="http://schemas.microsoft.com/office/drawing/2014/main" id="{05604F3D-3877-4469-9050-7DF0AAAD56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140" y="290630"/>
            <a:ext cx="8352928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8809780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순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306140" y="277892"/>
            <a:ext cx="8136904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4" name="모서리가 둥근 직사각형 13"/>
          <p:cNvSpPr/>
          <p:nvPr userDrawn="1"/>
        </p:nvSpPr>
        <p:spPr>
          <a:xfrm>
            <a:off x="223453" y="1476375"/>
            <a:ext cx="7840558" cy="5472608"/>
          </a:xfrm>
          <a:prstGeom prst="roundRect">
            <a:avLst>
              <a:gd name="adj" fmla="val 22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14">
            <a:extLst>
              <a:ext uri="{FF2B5EF4-FFF2-40B4-BE49-F238E27FC236}">
                <a16:creationId xmlns:a16="http://schemas.microsoft.com/office/drawing/2014/main" id="{FC3F9871-BD57-4D63-9123-0E211ADB343F}"/>
              </a:ext>
            </a:extLst>
          </p:cNvPr>
          <p:cNvSpPr/>
          <p:nvPr userDrawn="1"/>
        </p:nvSpPr>
        <p:spPr>
          <a:xfrm>
            <a:off x="8227021" y="1476375"/>
            <a:ext cx="2279272" cy="5904000"/>
          </a:xfrm>
          <a:prstGeom prst="roundRect">
            <a:avLst>
              <a:gd name="adj" fmla="val 4906"/>
            </a:avLst>
          </a:prstGeom>
          <a:solidFill>
            <a:srgbClr val="BAD98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24378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다중페이지_시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/>
          <p:cNvSpPr/>
          <p:nvPr userDrawn="1"/>
        </p:nvSpPr>
        <p:spPr>
          <a:xfrm>
            <a:off x="223453" y="1476375"/>
            <a:ext cx="7840558" cy="5472608"/>
          </a:xfrm>
          <a:prstGeom prst="roundRect">
            <a:avLst>
              <a:gd name="adj" fmla="val 22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제목 1">
            <a:extLst>
              <a:ext uri="{FF2B5EF4-FFF2-40B4-BE49-F238E27FC236}">
                <a16:creationId xmlns:a16="http://schemas.microsoft.com/office/drawing/2014/main" id="{8AAD9F0B-FCF5-492F-9119-4CB501B4ED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140" y="277892"/>
            <a:ext cx="8136904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22" name="모서리가 둥근 직사각형 14">
            <a:extLst>
              <a:ext uri="{FF2B5EF4-FFF2-40B4-BE49-F238E27FC236}">
                <a16:creationId xmlns:a16="http://schemas.microsoft.com/office/drawing/2014/main" id="{BA38AD98-D932-4176-8FC5-0FAF34E370BF}"/>
              </a:ext>
            </a:extLst>
          </p:cNvPr>
          <p:cNvSpPr/>
          <p:nvPr userDrawn="1"/>
        </p:nvSpPr>
        <p:spPr>
          <a:xfrm>
            <a:off x="8227021" y="1476375"/>
            <a:ext cx="2279272" cy="5904000"/>
          </a:xfrm>
          <a:prstGeom prst="roundRect">
            <a:avLst>
              <a:gd name="adj" fmla="val 4906"/>
            </a:avLst>
          </a:prstGeom>
          <a:solidFill>
            <a:srgbClr val="BAD98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223453" y="7021015"/>
            <a:ext cx="7840558" cy="216000"/>
          </a:xfrm>
          <a:prstGeom prst="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/>
              <a:t>다음페이지 계속 ▼</a:t>
            </a:r>
          </a:p>
        </p:txBody>
      </p:sp>
    </p:spTree>
    <p:extLst>
      <p:ext uri="{BB962C8B-B14F-4D97-AF65-F5344CB8AC3E}">
        <p14:creationId xmlns:p14="http://schemas.microsoft.com/office/powerpoint/2010/main" val="6447585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다중페이지_진행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/>
          <p:cNvSpPr/>
          <p:nvPr userDrawn="1"/>
        </p:nvSpPr>
        <p:spPr>
          <a:xfrm>
            <a:off x="223453" y="1476375"/>
            <a:ext cx="7840558" cy="5472608"/>
          </a:xfrm>
          <a:prstGeom prst="roundRect">
            <a:avLst>
              <a:gd name="adj" fmla="val 22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 userDrawn="1"/>
        </p:nvSpPr>
        <p:spPr>
          <a:xfrm>
            <a:off x="223453" y="1476375"/>
            <a:ext cx="7840558" cy="216000"/>
          </a:xfrm>
          <a:prstGeom prst="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/>
              <a:t>▲ 이전 페이지에 이어서</a:t>
            </a:r>
          </a:p>
        </p:txBody>
      </p:sp>
      <p:sp>
        <p:nvSpPr>
          <p:cNvPr id="19" name="제목 1">
            <a:extLst>
              <a:ext uri="{FF2B5EF4-FFF2-40B4-BE49-F238E27FC236}">
                <a16:creationId xmlns:a16="http://schemas.microsoft.com/office/drawing/2014/main" id="{64FD5AFD-BE46-4FFD-8F74-6D572645A4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140" y="277892"/>
            <a:ext cx="8136904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21" name="모서리가 둥근 직사각형 14">
            <a:extLst>
              <a:ext uri="{FF2B5EF4-FFF2-40B4-BE49-F238E27FC236}">
                <a16:creationId xmlns:a16="http://schemas.microsoft.com/office/drawing/2014/main" id="{168C74A1-E9CB-4B18-92B5-051126167C47}"/>
              </a:ext>
            </a:extLst>
          </p:cNvPr>
          <p:cNvSpPr/>
          <p:nvPr userDrawn="1"/>
        </p:nvSpPr>
        <p:spPr>
          <a:xfrm>
            <a:off x="8227021" y="1476375"/>
            <a:ext cx="2279272" cy="5904000"/>
          </a:xfrm>
          <a:prstGeom prst="roundRect">
            <a:avLst>
              <a:gd name="adj" fmla="val 4906"/>
            </a:avLst>
          </a:prstGeom>
          <a:solidFill>
            <a:srgbClr val="BAD98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223453" y="7021015"/>
            <a:ext cx="7840558" cy="216000"/>
          </a:xfrm>
          <a:prstGeom prst="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/>
              <a:t>다음페이지 계속 ▼</a:t>
            </a:r>
          </a:p>
        </p:txBody>
      </p:sp>
    </p:spTree>
    <p:extLst>
      <p:ext uri="{BB962C8B-B14F-4D97-AF65-F5344CB8AC3E}">
        <p14:creationId xmlns:p14="http://schemas.microsoft.com/office/powerpoint/2010/main" val="28887690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다중페이지_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/>
          <p:cNvSpPr/>
          <p:nvPr userDrawn="1"/>
        </p:nvSpPr>
        <p:spPr>
          <a:xfrm>
            <a:off x="223453" y="1476375"/>
            <a:ext cx="7840558" cy="5472608"/>
          </a:xfrm>
          <a:prstGeom prst="roundRect">
            <a:avLst>
              <a:gd name="adj" fmla="val 22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223453" y="1476375"/>
            <a:ext cx="7840558" cy="216000"/>
          </a:xfrm>
          <a:prstGeom prst="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/>
              <a:t>▲ 이전 페이지에 이어서</a:t>
            </a:r>
          </a:p>
        </p:txBody>
      </p:sp>
      <p:sp>
        <p:nvSpPr>
          <p:cNvPr id="16" name="제목 1">
            <a:extLst>
              <a:ext uri="{FF2B5EF4-FFF2-40B4-BE49-F238E27FC236}">
                <a16:creationId xmlns:a16="http://schemas.microsoft.com/office/drawing/2014/main" id="{9604F70B-24A4-437D-A9BB-B6BE7C7D13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140" y="277892"/>
            <a:ext cx="8136904" cy="504056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Noto Sans CJK KR Bold" pitchFamily="34" charset="-127"/>
                <a:ea typeface="Noto Sans CJK KR Bold" pitchFamily="34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모서리가 둥근 직사각형 14">
            <a:extLst>
              <a:ext uri="{FF2B5EF4-FFF2-40B4-BE49-F238E27FC236}">
                <a16:creationId xmlns:a16="http://schemas.microsoft.com/office/drawing/2014/main" id="{16AD5EC3-890A-4909-87FD-86527F1A92FF}"/>
              </a:ext>
            </a:extLst>
          </p:cNvPr>
          <p:cNvSpPr/>
          <p:nvPr userDrawn="1"/>
        </p:nvSpPr>
        <p:spPr>
          <a:xfrm>
            <a:off x="8227021" y="1476375"/>
            <a:ext cx="2279272" cy="5904000"/>
          </a:xfrm>
          <a:prstGeom prst="roundRect">
            <a:avLst>
              <a:gd name="adj" fmla="val 4906"/>
            </a:avLst>
          </a:prstGeom>
          <a:solidFill>
            <a:srgbClr val="BAD98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42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.pn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2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5.pn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EDFD62D3-473C-450A-B521-309331BC4883}"/>
              </a:ext>
            </a:extLst>
          </p:cNvPr>
          <p:cNvSpPr/>
          <p:nvPr userDrawn="1"/>
        </p:nvSpPr>
        <p:spPr>
          <a:xfrm>
            <a:off x="0" y="2556495"/>
            <a:ext cx="10693400" cy="3926475"/>
          </a:xfrm>
          <a:prstGeom prst="rect">
            <a:avLst/>
          </a:prstGeom>
          <a:solidFill>
            <a:srgbClr val="F6DC8D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/>
            <a:endParaRPr lang="ko-KR" altLang="en-US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5" name="그림 4" descr="개체이(가) 표시된 사진&#10;&#10;자동 생성된 설명">
            <a:extLst>
              <a:ext uri="{FF2B5EF4-FFF2-40B4-BE49-F238E27FC236}">
                <a16:creationId xmlns:a16="http://schemas.microsoft.com/office/drawing/2014/main" id="{26BEB1C8-9F08-46D9-9ADD-CC987C671A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977"/>
          <a:stretch/>
        </p:blipFill>
        <p:spPr>
          <a:xfrm>
            <a:off x="6858869" y="2556495"/>
            <a:ext cx="3834532" cy="2748642"/>
          </a:xfrm>
          <a:prstGeom prst="rect">
            <a:avLst/>
          </a:prstGeom>
        </p:spPr>
      </p:pic>
      <p:sp>
        <p:nvSpPr>
          <p:cNvPr id="6" name="모서리가 둥근 직사각형 11">
            <a:extLst>
              <a:ext uri="{FF2B5EF4-FFF2-40B4-BE49-F238E27FC236}">
                <a16:creationId xmlns:a16="http://schemas.microsoft.com/office/drawing/2014/main" id="{661A767F-5D36-4F0C-8729-0AF27FC831D9}"/>
              </a:ext>
            </a:extLst>
          </p:cNvPr>
          <p:cNvSpPr/>
          <p:nvPr userDrawn="1"/>
        </p:nvSpPr>
        <p:spPr>
          <a:xfrm>
            <a:off x="536945" y="2847983"/>
            <a:ext cx="288032" cy="281120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48A87D46-D48B-4A44-AAFA-1848F9E07C72}"/>
              </a:ext>
            </a:extLst>
          </p:cNvPr>
          <p:cNvSpPr/>
          <p:nvPr userDrawn="1"/>
        </p:nvSpPr>
        <p:spPr>
          <a:xfrm>
            <a:off x="8952369" y="3129103"/>
            <a:ext cx="1376112" cy="1376112"/>
          </a:xfrm>
          <a:prstGeom prst="ellipse">
            <a:avLst/>
          </a:prstGeom>
          <a:solidFill>
            <a:srgbClr val="BAD98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45BD068-E573-46DC-A8A1-CFC8D561E139}"/>
              </a:ext>
            </a:extLst>
          </p:cNvPr>
          <p:cNvCxnSpPr>
            <a:cxnSpLocks/>
          </p:cNvCxnSpPr>
          <p:nvPr userDrawn="1"/>
        </p:nvCxnSpPr>
        <p:spPr>
          <a:xfrm flipV="1">
            <a:off x="9917914" y="5839175"/>
            <a:ext cx="241284" cy="297571"/>
          </a:xfrm>
          <a:prstGeom prst="line">
            <a:avLst/>
          </a:prstGeom>
          <a:ln w="76200">
            <a:solidFill>
              <a:srgbClr val="BAD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>
            <a:extLst>
              <a:ext uri="{FF2B5EF4-FFF2-40B4-BE49-F238E27FC236}">
                <a16:creationId xmlns:a16="http://schemas.microsoft.com/office/drawing/2014/main" id="{27BAD10B-36F7-45AE-A810-FDD38C4FAD3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78970" y="3043422"/>
            <a:ext cx="8074025" cy="2850632"/>
          </a:xfrm>
          <a:prstGeom prst="rect">
            <a:avLst/>
          </a:prstGeom>
        </p:spPr>
      </p:pic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2490E606-330F-49C2-AFAB-771218D8074C}"/>
              </a:ext>
            </a:extLst>
          </p:cNvPr>
          <p:cNvCxnSpPr>
            <a:cxnSpLocks/>
          </p:cNvCxnSpPr>
          <p:nvPr userDrawn="1"/>
        </p:nvCxnSpPr>
        <p:spPr>
          <a:xfrm flipV="1">
            <a:off x="1" y="4304654"/>
            <a:ext cx="2421726" cy="1534521"/>
          </a:xfrm>
          <a:prstGeom prst="line">
            <a:avLst/>
          </a:prstGeom>
          <a:ln>
            <a:solidFill>
              <a:srgbClr val="BAD98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54089D1B-BE63-4034-8278-E1B92AC6482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423678"/>
            <a:ext cx="1026221" cy="670425"/>
          </a:xfrm>
          <a:prstGeom prst="line">
            <a:avLst/>
          </a:prstGeom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8797293" y="6864137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smtClean="0"/>
              <a:t>경북대학교</a:t>
            </a:r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4039100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모서리가 둥근 직사각형 11">
            <a:extLst>
              <a:ext uri="{FF2B5EF4-FFF2-40B4-BE49-F238E27FC236}">
                <a16:creationId xmlns:a16="http://schemas.microsoft.com/office/drawing/2014/main" id="{5800B28A-9880-4700-8B6D-E0980EF8D61C}"/>
              </a:ext>
            </a:extLst>
          </p:cNvPr>
          <p:cNvSpPr/>
          <p:nvPr userDrawn="1"/>
        </p:nvSpPr>
        <p:spPr>
          <a:xfrm>
            <a:off x="808" y="0"/>
            <a:ext cx="3473684" cy="5808677"/>
          </a:xfrm>
          <a:prstGeom prst="roundRect">
            <a:avLst>
              <a:gd name="adj" fmla="val 0"/>
            </a:avLst>
          </a:prstGeom>
          <a:solidFill>
            <a:srgbClr val="FBE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/>
          <p:cNvSpPr/>
          <p:nvPr userDrawn="1"/>
        </p:nvSpPr>
        <p:spPr>
          <a:xfrm>
            <a:off x="808" y="1752585"/>
            <a:ext cx="3473684" cy="5808677"/>
          </a:xfrm>
          <a:prstGeom prst="roundRect">
            <a:avLst>
              <a:gd name="adj" fmla="val 0"/>
            </a:avLst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7" name="그림 146">
            <a:extLst>
              <a:ext uri="{FF2B5EF4-FFF2-40B4-BE49-F238E27FC236}">
                <a16:creationId xmlns:a16="http://schemas.microsoft.com/office/drawing/2014/main" id="{22E88A47-5FA9-41A7-B59B-3CA0423D1BB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65" y="1752586"/>
            <a:ext cx="2323471" cy="5808677"/>
          </a:xfrm>
          <a:prstGeom prst="rect">
            <a:avLst/>
          </a:prstGeom>
        </p:spPr>
      </p:pic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78CCC3B5-3F11-4FF8-9B8A-DB8D0548D935}"/>
              </a:ext>
            </a:extLst>
          </p:cNvPr>
          <p:cNvCxnSpPr>
            <a:cxnSpLocks/>
          </p:cNvCxnSpPr>
          <p:nvPr userDrawn="1"/>
        </p:nvCxnSpPr>
        <p:spPr>
          <a:xfrm flipV="1">
            <a:off x="3690517" y="5324946"/>
            <a:ext cx="2421726" cy="1534521"/>
          </a:xfrm>
          <a:prstGeom prst="line">
            <a:avLst/>
          </a:prstGeom>
          <a:ln>
            <a:solidFill>
              <a:srgbClr val="BAD98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직선 연결선 119">
            <a:extLst>
              <a:ext uri="{FF2B5EF4-FFF2-40B4-BE49-F238E27FC236}">
                <a16:creationId xmlns:a16="http://schemas.microsoft.com/office/drawing/2014/main" id="{06790A8C-CD1D-45D2-82F5-A3E584F7C297}"/>
              </a:ext>
            </a:extLst>
          </p:cNvPr>
          <p:cNvCxnSpPr>
            <a:cxnSpLocks/>
          </p:cNvCxnSpPr>
          <p:nvPr userDrawn="1"/>
        </p:nvCxnSpPr>
        <p:spPr>
          <a:xfrm flipV="1">
            <a:off x="3690516" y="6443970"/>
            <a:ext cx="1026221" cy="670425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1" name="그림 140" descr="개체이(가) 표시된 사진&#10;&#10;자동 생성된 설명">
            <a:extLst>
              <a:ext uri="{FF2B5EF4-FFF2-40B4-BE49-F238E27FC236}">
                <a16:creationId xmlns:a16="http://schemas.microsoft.com/office/drawing/2014/main" id="{A5A66CA2-C4D1-403D-BDA7-E67F3C01E7E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373" y="0"/>
            <a:ext cx="4571088" cy="2556495"/>
          </a:xfrm>
          <a:prstGeom prst="rect">
            <a:avLst/>
          </a:prstGeom>
        </p:spPr>
      </p:pic>
      <p:sp>
        <p:nvSpPr>
          <p:cNvPr id="144" name="타원 143">
            <a:extLst>
              <a:ext uri="{FF2B5EF4-FFF2-40B4-BE49-F238E27FC236}">
                <a16:creationId xmlns:a16="http://schemas.microsoft.com/office/drawing/2014/main" id="{E3F18D9D-76D5-4D62-BAF0-986C864D9FE9}"/>
              </a:ext>
            </a:extLst>
          </p:cNvPr>
          <p:cNvSpPr/>
          <p:nvPr userDrawn="1"/>
        </p:nvSpPr>
        <p:spPr>
          <a:xfrm>
            <a:off x="1536186" y="319996"/>
            <a:ext cx="1212315" cy="1212315"/>
          </a:xfrm>
          <a:prstGeom prst="ellipse">
            <a:avLst/>
          </a:prstGeom>
          <a:solidFill>
            <a:srgbClr val="BAD98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2" name="직선 연결선 131">
            <a:extLst>
              <a:ext uri="{FF2B5EF4-FFF2-40B4-BE49-F238E27FC236}">
                <a16:creationId xmlns:a16="http://schemas.microsoft.com/office/drawing/2014/main" id="{89A75CB2-CDD7-4712-9320-C4A9008FA80C}"/>
              </a:ext>
            </a:extLst>
          </p:cNvPr>
          <p:cNvCxnSpPr>
            <a:cxnSpLocks/>
          </p:cNvCxnSpPr>
          <p:nvPr userDrawn="1"/>
        </p:nvCxnSpPr>
        <p:spPr>
          <a:xfrm flipV="1">
            <a:off x="568912" y="1532311"/>
            <a:ext cx="241284" cy="297571"/>
          </a:xfrm>
          <a:prstGeom prst="line">
            <a:avLst/>
          </a:prstGeom>
          <a:ln w="76200">
            <a:solidFill>
              <a:srgbClr val="BAD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모서리가 둥근 직사각형 11">
            <a:extLst>
              <a:ext uri="{FF2B5EF4-FFF2-40B4-BE49-F238E27FC236}">
                <a16:creationId xmlns:a16="http://schemas.microsoft.com/office/drawing/2014/main" id="{1CEFE822-B151-4504-AC07-E598169CDEFC}"/>
              </a:ext>
            </a:extLst>
          </p:cNvPr>
          <p:cNvSpPr/>
          <p:nvPr userDrawn="1"/>
        </p:nvSpPr>
        <p:spPr>
          <a:xfrm>
            <a:off x="378148" y="1332359"/>
            <a:ext cx="221335" cy="216024"/>
          </a:xfrm>
          <a:prstGeom prst="roundRect">
            <a:avLst>
              <a:gd name="adj" fmla="val 0"/>
            </a:avLst>
          </a:prstGeom>
          <a:solidFill>
            <a:srgbClr val="F6DC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9502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모서리가 둥근 직사각형 11">
            <a:extLst>
              <a:ext uri="{FF2B5EF4-FFF2-40B4-BE49-F238E27FC236}">
                <a16:creationId xmlns:a16="http://schemas.microsoft.com/office/drawing/2014/main" id="{D80985C9-8E7C-4790-95B9-E34CA3E2DFA0}"/>
              </a:ext>
            </a:extLst>
          </p:cNvPr>
          <p:cNvSpPr/>
          <p:nvPr userDrawn="1"/>
        </p:nvSpPr>
        <p:spPr>
          <a:xfrm>
            <a:off x="808" y="0"/>
            <a:ext cx="10692592" cy="7561263"/>
          </a:xfrm>
          <a:prstGeom prst="roundRect">
            <a:avLst>
              <a:gd name="adj" fmla="val 0"/>
            </a:avLst>
          </a:prstGeom>
          <a:solidFill>
            <a:srgbClr val="FDEAD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모서리가 둥근 직사각형 11">
            <a:extLst>
              <a:ext uri="{FF2B5EF4-FFF2-40B4-BE49-F238E27FC236}">
                <a16:creationId xmlns:a16="http://schemas.microsoft.com/office/drawing/2014/main" id="{5195BA14-FF98-45CA-AB24-168396A587C6}"/>
              </a:ext>
            </a:extLst>
          </p:cNvPr>
          <p:cNvSpPr/>
          <p:nvPr userDrawn="1"/>
        </p:nvSpPr>
        <p:spPr>
          <a:xfrm>
            <a:off x="378148" y="2550215"/>
            <a:ext cx="288032" cy="281120"/>
          </a:xfrm>
          <a:prstGeom prst="roundRect">
            <a:avLst>
              <a:gd name="adj" fmla="val 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B01C0F70-4EF2-428B-9D5F-E973A03F9349}"/>
              </a:ext>
            </a:extLst>
          </p:cNvPr>
          <p:cNvSpPr/>
          <p:nvPr userDrawn="1"/>
        </p:nvSpPr>
        <p:spPr>
          <a:xfrm>
            <a:off x="1962324" y="540271"/>
            <a:ext cx="1376112" cy="1376112"/>
          </a:xfrm>
          <a:prstGeom prst="ellipse">
            <a:avLst/>
          </a:prstGeom>
          <a:solidFill>
            <a:schemeClr val="accent4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4C930B5B-E7F4-4A5E-84DC-6BEEB5F8837A}"/>
              </a:ext>
            </a:extLst>
          </p:cNvPr>
          <p:cNvCxnSpPr>
            <a:cxnSpLocks/>
          </p:cNvCxnSpPr>
          <p:nvPr userDrawn="1"/>
        </p:nvCxnSpPr>
        <p:spPr>
          <a:xfrm flipV="1">
            <a:off x="568912" y="2030087"/>
            <a:ext cx="241284" cy="297571"/>
          </a:xfrm>
          <a:prstGeom prst="line">
            <a:avLst/>
          </a:prstGeom>
          <a:ln w="76200">
            <a:solidFill>
              <a:srgbClr val="BAD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F128E15F-0E3A-478B-899F-451499AA14C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22" y="0"/>
            <a:ext cx="4442337" cy="2484487"/>
          </a:xfrm>
          <a:prstGeom prst="rect">
            <a:avLst/>
          </a:prstGeom>
        </p:spPr>
      </p:pic>
      <p:sp>
        <p:nvSpPr>
          <p:cNvPr id="8" name="슬라이드 번호 개체 틀 5"/>
          <p:cNvSpPr txBox="1">
            <a:spLocks/>
          </p:cNvSpPr>
          <p:nvPr userDrawn="1"/>
        </p:nvSpPr>
        <p:spPr>
          <a:xfrm>
            <a:off x="4953843" y="7280556"/>
            <a:ext cx="720079" cy="249963"/>
          </a:xfrm>
          <a:prstGeom prst="rect">
            <a:avLst/>
          </a:prstGeom>
        </p:spPr>
        <p:txBody>
          <a:bodyPr anchor="ctr"/>
          <a:lstStyle>
            <a:defPPr>
              <a:defRPr lang="ko-KR"/>
            </a:defPPr>
            <a:lvl1pPr marL="0" algn="ctr" defTabSz="1043056" rtl="0" eaLnBrk="1" latinLnBrk="1" hangingPunct="1">
              <a:defRPr sz="900" kern="1200">
                <a:solidFill>
                  <a:schemeClr val="tx1"/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8C1673-32E0-4A24-853B-9F5D9038D2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3667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76" r:id="rId2"/>
    <p:sldLayoutId id="2147483777" r:id="rId3"/>
    <p:sldLayoutId id="2147483778" r:id="rId4"/>
    <p:sldLayoutId id="2147483779" r:id="rId5"/>
    <p:sldLayoutId id="2147483782" r:id="rId6"/>
    <p:sldLayoutId id="2147483783" r:id="rId7"/>
    <p:sldLayoutId id="2147483784" r:id="rId8"/>
    <p:sldLayoutId id="2147483785" r:id="rId9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8141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75" r:id="rId2"/>
    <p:sldLayoutId id="2147483725" r:id="rId3"/>
    <p:sldLayoutId id="2147483773" r:id="rId4"/>
    <p:sldLayoutId id="2147483726" r:id="rId5"/>
    <p:sldLayoutId id="2147483727" r:id="rId6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D0C09651-AACF-4F50-AC18-7C38F208AAE5}"/>
              </a:ext>
            </a:extLst>
          </p:cNvPr>
          <p:cNvSpPr/>
          <p:nvPr userDrawn="1"/>
        </p:nvSpPr>
        <p:spPr>
          <a:xfrm>
            <a:off x="162124" y="180231"/>
            <a:ext cx="10441159" cy="1008112"/>
          </a:xfrm>
          <a:prstGeom prst="rect">
            <a:avLst/>
          </a:prstGeom>
          <a:solidFill>
            <a:srgbClr val="6DBDD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B8760D7F-BC96-4AEB-8ED0-B3DD6C5827D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083004" y="-169312"/>
            <a:ext cx="2448907" cy="1369612"/>
          </a:xfrm>
          <a:prstGeom prst="rect">
            <a:avLst/>
          </a:prstGeom>
        </p:spPr>
      </p:pic>
      <p:sp>
        <p:nvSpPr>
          <p:cNvPr id="17" name="타원 16">
            <a:extLst>
              <a:ext uri="{FF2B5EF4-FFF2-40B4-BE49-F238E27FC236}">
                <a16:creationId xmlns:a16="http://schemas.microsoft.com/office/drawing/2014/main" id="{AFC15F33-E8E8-4159-BAFB-020468351414}"/>
              </a:ext>
            </a:extLst>
          </p:cNvPr>
          <p:cNvSpPr/>
          <p:nvPr userDrawn="1"/>
        </p:nvSpPr>
        <p:spPr>
          <a:xfrm>
            <a:off x="9112554" y="319677"/>
            <a:ext cx="668697" cy="668697"/>
          </a:xfrm>
          <a:prstGeom prst="ellipse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슬라이드 번호 개체 틀 5"/>
          <p:cNvSpPr txBox="1">
            <a:spLocks/>
          </p:cNvSpPr>
          <p:nvPr userDrawn="1"/>
        </p:nvSpPr>
        <p:spPr>
          <a:xfrm>
            <a:off x="4953843" y="7280556"/>
            <a:ext cx="720079" cy="249963"/>
          </a:xfrm>
          <a:prstGeom prst="rect">
            <a:avLst/>
          </a:prstGeom>
        </p:spPr>
        <p:txBody>
          <a:bodyPr anchor="ctr"/>
          <a:lstStyle>
            <a:defPPr>
              <a:defRPr lang="ko-KR"/>
            </a:defPPr>
            <a:lvl1pPr marL="0" algn="ctr" defTabSz="1043056" rtl="0" eaLnBrk="1" latinLnBrk="1" hangingPunct="1">
              <a:defRPr sz="900" kern="1200">
                <a:solidFill>
                  <a:schemeClr val="tx1"/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8C1673-32E0-4A24-853B-9F5D9038D2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9404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80" r:id="rId5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:a16="http://schemas.microsoft.com/office/drawing/2014/main" id="{2E74714F-84CA-4BF0-9E74-A255CF5603F6}"/>
              </a:ext>
            </a:extLst>
          </p:cNvPr>
          <p:cNvSpPr/>
          <p:nvPr userDrawn="1"/>
        </p:nvSpPr>
        <p:spPr>
          <a:xfrm>
            <a:off x="162124" y="180231"/>
            <a:ext cx="10441159" cy="1008112"/>
          </a:xfrm>
          <a:prstGeom prst="rect">
            <a:avLst/>
          </a:prstGeom>
          <a:solidFill>
            <a:srgbClr val="FBE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3C2039CD-A150-4D06-8E69-25E592FDC6B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083004" y="-169312"/>
            <a:ext cx="2448907" cy="1369612"/>
          </a:xfrm>
          <a:prstGeom prst="rect">
            <a:avLst/>
          </a:prstGeom>
        </p:spPr>
      </p:pic>
      <p:sp>
        <p:nvSpPr>
          <p:cNvPr id="18" name="타원 17">
            <a:extLst>
              <a:ext uri="{FF2B5EF4-FFF2-40B4-BE49-F238E27FC236}">
                <a16:creationId xmlns:a16="http://schemas.microsoft.com/office/drawing/2014/main" id="{153E18EF-01B9-4280-B689-711EE015324D}"/>
              </a:ext>
            </a:extLst>
          </p:cNvPr>
          <p:cNvSpPr/>
          <p:nvPr userDrawn="1"/>
        </p:nvSpPr>
        <p:spPr>
          <a:xfrm>
            <a:off x="9112554" y="319677"/>
            <a:ext cx="668697" cy="668697"/>
          </a:xfrm>
          <a:prstGeom prst="ellipse">
            <a:avLst/>
          </a:prstGeom>
          <a:solidFill>
            <a:srgbClr val="BAD98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슬라이드 번호 개체 틀 5"/>
          <p:cNvSpPr txBox="1">
            <a:spLocks/>
          </p:cNvSpPr>
          <p:nvPr userDrawn="1"/>
        </p:nvSpPr>
        <p:spPr>
          <a:xfrm>
            <a:off x="4953843" y="7280556"/>
            <a:ext cx="720079" cy="249963"/>
          </a:xfrm>
          <a:prstGeom prst="rect">
            <a:avLst/>
          </a:prstGeom>
        </p:spPr>
        <p:txBody>
          <a:bodyPr anchor="ctr"/>
          <a:lstStyle>
            <a:defPPr>
              <a:defRPr lang="ko-KR"/>
            </a:defPPr>
            <a:lvl1pPr marL="0" algn="ctr" defTabSz="1043056" rtl="0" eaLnBrk="1" latinLnBrk="1" hangingPunct="1">
              <a:defRPr sz="900" kern="1200">
                <a:solidFill>
                  <a:schemeClr val="tx1"/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8C1673-32E0-4A24-853B-9F5D9038D2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6710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6611193-7F9C-4B2B-8567-978696525031}"/>
              </a:ext>
            </a:extLst>
          </p:cNvPr>
          <p:cNvSpPr/>
          <p:nvPr userDrawn="1"/>
        </p:nvSpPr>
        <p:spPr>
          <a:xfrm>
            <a:off x="162124" y="180231"/>
            <a:ext cx="10441159" cy="1008112"/>
          </a:xfrm>
          <a:prstGeom prst="rect">
            <a:avLst/>
          </a:prstGeom>
          <a:solidFill>
            <a:srgbClr val="BAD98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364000A-A52B-4E85-A3A0-6C37C2539F0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083004" y="-169312"/>
            <a:ext cx="2448907" cy="1369612"/>
          </a:xfrm>
          <a:prstGeom prst="rect">
            <a:avLst/>
          </a:prstGeom>
        </p:spPr>
      </p:pic>
      <p:sp>
        <p:nvSpPr>
          <p:cNvPr id="19" name="타원 18">
            <a:extLst>
              <a:ext uri="{FF2B5EF4-FFF2-40B4-BE49-F238E27FC236}">
                <a16:creationId xmlns:a16="http://schemas.microsoft.com/office/drawing/2014/main" id="{70CB31F5-4486-49DE-93C7-8B00D30BED83}"/>
              </a:ext>
            </a:extLst>
          </p:cNvPr>
          <p:cNvSpPr/>
          <p:nvPr userDrawn="1"/>
        </p:nvSpPr>
        <p:spPr>
          <a:xfrm>
            <a:off x="9112554" y="319677"/>
            <a:ext cx="668697" cy="668697"/>
          </a:xfrm>
          <a:prstGeom prst="ellipse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슬라이드 번호 개체 틀 5"/>
          <p:cNvSpPr txBox="1">
            <a:spLocks/>
          </p:cNvSpPr>
          <p:nvPr userDrawn="1"/>
        </p:nvSpPr>
        <p:spPr>
          <a:xfrm>
            <a:off x="4953843" y="7280556"/>
            <a:ext cx="720079" cy="249963"/>
          </a:xfrm>
          <a:prstGeom prst="rect">
            <a:avLst/>
          </a:prstGeom>
        </p:spPr>
        <p:txBody>
          <a:bodyPr anchor="ctr"/>
          <a:lstStyle>
            <a:defPPr>
              <a:defRPr lang="ko-KR"/>
            </a:defPPr>
            <a:lvl1pPr marL="0" algn="ctr" defTabSz="1043056" rtl="0" eaLnBrk="1" latinLnBrk="1" hangingPunct="1">
              <a:defRPr sz="900" kern="1200">
                <a:solidFill>
                  <a:schemeClr val="tx1"/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8C1673-32E0-4A24-853B-9F5D9038D2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4322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3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75.png"/><Relationship Id="rId7" Type="http://schemas.openxmlformats.org/officeDocument/2006/relationships/image" Target="../media/image40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PNG"/><Relationship Id="rId5" Type="http://schemas.openxmlformats.org/officeDocument/2006/relationships/image" Target="../media/image40.PNG"/><Relationship Id="rId4" Type="http://schemas.openxmlformats.org/officeDocument/2006/relationships/image" Target="../media/image7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0.PNG"/><Relationship Id="rId4" Type="http://schemas.openxmlformats.org/officeDocument/2006/relationships/image" Target="../media/image8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3.png"/><Relationship Id="rId4" Type="http://schemas.openxmlformats.org/officeDocument/2006/relationships/image" Target="../media/image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098228" y="885214"/>
            <a:ext cx="6148720" cy="441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경북대학교</a:t>
            </a:r>
            <a:endParaRPr kumimoji="0" lang="en-US" altLang="ko-KR" sz="2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98228" y="1326354"/>
            <a:ext cx="547750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ko-KR" altLang="en-US" sz="4500" b="1" smtClean="0">
                <a:solidFill>
                  <a:srgbClr val="287790"/>
                </a:solidFill>
                <a:latin typeface="Noto Sans CJK KR Bold" pitchFamily="34" charset="-127"/>
                <a:ea typeface="Noto Sans CJK KR Bold" pitchFamily="34" charset="-127"/>
              </a:rPr>
              <a:t>자료취합</a:t>
            </a:r>
            <a:endParaRPr lang="en-US" altLang="ko-KR" sz="4500" b="1">
              <a:solidFill>
                <a:srgbClr val="287790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8479964" y="468263"/>
            <a:ext cx="1704789" cy="416951"/>
          </a:xfrm>
          <a:prstGeom prst="roundRect">
            <a:avLst>
              <a:gd name="adj" fmla="val 50000"/>
            </a:avLst>
          </a:prstGeom>
          <a:solidFill>
            <a:srgbClr val="F49052"/>
          </a:solidFill>
          <a:ln>
            <a:solidFill>
              <a:srgbClr val="F490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500" noProof="0">
                <a:solidFill>
                  <a:prstClr val="white"/>
                </a:solidFill>
                <a:latin typeface="Noto Sans CJK KR Regular" pitchFamily="34" charset="-127"/>
                <a:ea typeface="Noto Sans CJK KR Regular" pitchFamily="34" charset="-127"/>
              </a:rPr>
              <a:t>따라하기 </a:t>
            </a:r>
            <a:r>
              <a:rPr lang="ko-KR" altLang="en-US" sz="1500">
                <a:solidFill>
                  <a:prstClr val="white"/>
                </a:solidFill>
                <a:latin typeface="Noto Sans CJK KR Regular" pitchFamily="34" charset="-127"/>
                <a:ea typeface="Noto Sans CJK KR Regular" pitchFamily="34" charset="-127"/>
              </a:rPr>
              <a:t>매</a:t>
            </a:r>
            <a:r>
              <a:rPr lang="ko-KR" altLang="en-US" sz="1500" noProof="0" err="1">
                <a:solidFill>
                  <a:prstClr val="white"/>
                </a:solidFill>
                <a:latin typeface="Noto Sans CJK KR Regular" pitchFamily="34" charset="-127"/>
                <a:ea typeface="Noto Sans CJK KR Regular" pitchFamily="34" charset="-127"/>
              </a:rPr>
              <a:t>뉴얼</a:t>
            </a:r>
            <a:endParaRPr kumimoji="0" lang="ko-KR" alt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Regular" pitchFamily="34" charset="-127"/>
              <a:ea typeface="Noto Sans CJK KR Regular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315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9">
            <a:extLst>
              <a:ext uri="{FF2B5EF4-FFF2-40B4-BE49-F238E27FC236}">
                <a16:creationId xmlns:a16="http://schemas.microsoft.com/office/drawing/2014/main" id="{0F95BC9C-EEA9-4DE9-B4DD-148A89B06505}"/>
              </a:ext>
            </a:extLst>
          </p:cNvPr>
          <p:cNvSpPr txBox="1">
            <a:spLocks/>
          </p:cNvSpPr>
          <p:nvPr/>
        </p:nvSpPr>
        <p:spPr>
          <a:xfrm>
            <a:off x="3906540" y="1188343"/>
            <a:ext cx="6480720" cy="6041132"/>
          </a:xfrm>
          <a:prstGeom prst="rect">
            <a:avLst/>
          </a:prstGeom>
        </p:spPr>
        <p:txBody>
          <a:bodyPr anchor="t" anchorCtr="0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lvl="0" algn="l">
              <a:lnSpc>
                <a:spcPct val="150000"/>
              </a:lnSpc>
              <a:defRPr/>
            </a:pPr>
            <a:r>
              <a:rPr lang="en-US" altLang="ko-KR" sz="2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I. </a:t>
            </a:r>
            <a:r>
              <a:rPr kumimoji="0" lang="ko-KR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j-cs"/>
              </a:rPr>
              <a:t>시스템 개요</a:t>
            </a:r>
            <a:endParaRPr kumimoji="0" lang="en-US" altLang="ko-KR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j-cs"/>
            </a:endParaRPr>
          </a:p>
          <a:p>
            <a:pPr marL="895350" lvl="0" indent="-271463" algn="l">
              <a:lnSpc>
                <a:spcPct val="150000"/>
              </a:lnSpc>
              <a:buFont typeface="+mj-lt"/>
              <a:buAutoNum type="arabicPeriod"/>
              <a:defRPr/>
            </a:pPr>
            <a:r>
              <a:rPr lang="ko-KR" altLang="en-US" sz="1400" noProof="0" err="1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자료집계</a:t>
            </a:r>
            <a:r>
              <a:rPr kumimoji="0" lang="ko-KR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</a:rPr>
              <a:t> 개요</a:t>
            </a:r>
            <a:endParaRPr kumimoji="0" lang="en-US" altLang="ko-KR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</a:endParaRPr>
          </a:p>
          <a:p>
            <a:pPr marL="623888" marR="0" lvl="0" indent="280988" algn="l" defTabSz="914400" rtl="0" eaLnBrk="1" fontAlgn="auto" latinLnBrk="1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ko-KR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</a:rPr>
              <a:t>업무처리 흐름도</a:t>
            </a:r>
            <a:endParaRPr kumimoji="0" lang="en-US" altLang="ko-KR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</a:endParaRPr>
          </a:p>
          <a:p>
            <a:pPr marL="623888" lvl="0" indent="280988" algn="l">
              <a:lnSpc>
                <a:spcPct val="150000"/>
              </a:lnSpc>
              <a:buFont typeface="+mj-lt"/>
              <a:buAutoNum type="arabicPeriod"/>
              <a:defRPr/>
            </a:pPr>
            <a:r>
              <a:rPr lang="ko-KR" altLang="en-US" sz="14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메뉴 및 권한</a:t>
            </a:r>
            <a:endParaRPr kumimoji="0" lang="en-US" altLang="ko-KR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</a:endParaRPr>
          </a:p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j-cs"/>
              </a:rPr>
              <a:t>II. </a:t>
            </a:r>
            <a:r>
              <a:rPr kumimoji="0" lang="ko-KR" altLang="en-US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j-cs"/>
              </a:rPr>
              <a:t>세부업무</a:t>
            </a:r>
            <a:endParaRPr kumimoji="0" lang="ko-KR" alt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j-cs"/>
            </a:endParaRPr>
          </a:p>
          <a:p>
            <a:pPr marL="623888" lvl="0" indent="280988" algn="l">
              <a:lnSpc>
                <a:spcPct val="150000"/>
              </a:lnSpc>
              <a:buFont typeface="+mj-lt"/>
              <a:buAutoNum type="arabicPeriod"/>
              <a:defRPr/>
            </a:pPr>
            <a:r>
              <a:rPr lang="ko-KR" altLang="en-US" sz="1400" err="1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집계자료</a:t>
            </a:r>
            <a:endParaRPr lang="ko-KR" altLang="en-US" sz="14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623888" lvl="0" indent="280988" algn="l">
              <a:lnSpc>
                <a:spcPct val="150000"/>
              </a:lnSpc>
              <a:buFont typeface="+mj-lt"/>
              <a:buAutoNum type="arabicPeriod"/>
              <a:defRPr/>
            </a:pPr>
            <a:r>
              <a:rPr lang="ko-KR" altLang="en-US" sz="14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제출자료</a:t>
            </a:r>
          </a:p>
          <a:p>
            <a:pPr marL="623888" lvl="0" indent="280988" algn="l">
              <a:lnSpc>
                <a:spcPct val="150000"/>
              </a:lnSpc>
              <a:buFont typeface="+mj-lt"/>
              <a:buAutoNum type="arabicPeriod"/>
              <a:defRPr/>
            </a:pPr>
            <a:r>
              <a:rPr lang="ko-KR" altLang="en-US" sz="14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자료집계관리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solidFill>
                  <a:schemeClr val="tx1"/>
                </a:solidFill>
              </a:rPr>
              <a:t>Contents</a:t>
            </a:r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88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AC1BEC-A017-4339-BAA3-BAC46BFB548E}"/>
              </a:ext>
            </a:extLst>
          </p:cNvPr>
          <p:cNvSpPr txBox="1"/>
          <p:nvPr/>
        </p:nvSpPr>
        <p:spPr>
          <a:xfrm>
            <a:off x="2682404" y="3132559"/>
            <a:ext cx="1946367" cy="120032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ko-KR" sz="1600" noProof="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600" noProof="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자료집계</a:t>
            </a:r>
            <a:r>
              <a:rPr lang="ko-KR" altLang="en-US" sz="1600" noProof="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Regular" pitchFamily="34" charset="-127"/>
                <a:ea typeface="Noto Sans CJK KR Regular" pitchFamily="34" charset="-127"/>
                <a:cs typeface="+mn-cs"/>
              </a:rPr>
              <a:t>개요</a:t>
            </a:r>
            <a:endParaRPr kumimoji="0" lang="en-US" altLang="ko-K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Regular" pitchFamily="34" charset="-127"/>
              <a:ea typeface="Noto Sans CJK KR Regular" pitchFamily="34" charset="-127"/>
              <a:cs typeface="+mn-cs"/>
            </a:endParaRPr>
          </a:p>
          <a:p>
            <a:pPr marL="0" marR="0" lvl="0" indent="0" algn="l" defTabSz="1043056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6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업무</a:t>
            </a:r>
            <a:r>
              <a:rPr kumimoji="0" lang="ko-KR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Regular" pitchFamily="34" charset="-127"/>
                <a:ea typeface="Noto Sans CJK KR Regular" pitchFamily="34" charset="-127"/>
                <a:cs typeface="+mn-cs"/>
              </a:rPr>
              <a:t>처리 </a:t>
            </a:r>
            <a:r>
              <a:rPr lang="ko-KR" altLang="en-US" sz="16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흐름도</a:t>
            </a:r>
            <a:endParaRPr kumimoji="0" lang="en-US" altLang="ko-K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Regular" pitchFamily="34" charset="-127"/>
              <a:ea typeface="Noto Sans CJK KR Regular" pitchFamily="34" charset="-127"/>
              <a:cs typeface="+mn-cs"/>
            </a:endParaRPr>
          </a:p>
          <a:p>
            <a:pPr marL="0" marR="0" lvl="0" indent="0" algn="l" defTabSz="1043056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Regular" pitchFamily="34" charset="-127"/>
                <a:ea typeface="Noto Sans CJK KR Regular" pitchFamily="34" charset="-127"/>
                <a:cs typeface="+mn-cs"/>
              </a:rPr>
              <a:t>3. </a:t>
            </a:r>
            <a:r>
              <a:rPr kumimoji="0" lang="ko-KR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Regular" pitchFamily="34" charset="-127"/>
                <a:ea typeface="Noto Sans CJK KR Regular" pitchFamily="34" charset="-127"/>
                <a:cs typeface="+mn-cs"/>
              </a:rPr>
              <a:t>메뉴 </a:t>
            </a:r>
            <a:r>
              <a: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Regular" pitchFamily="34" charset="-127"/>
                <a:ea typeface="Noto Sans CJK KR Regular" pitchFamily="34" charset="-127"/>
                <a:cs typeface="+mn-cs"/>
              </a:rPr>
              <a:t>및 권한</a:t>
            </a:r>
            <a:endParaRPr kumimoji="0" lang="en-US" altLang="ko-K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Regular" pitchFamily="34" charset="-127"/>
              <a:ea typeface="Noto Sans CJK KR Regular" pitchFamily="34" charset="-127"/>
              <a:cs typeface="+mn-cs"/>
            </a:endParaRPr>
          </a:p>
        </p:txBody>
      </p:sp>
      <p:sp>
        <p:nvSpPr>
          <p:cNvPr id="8" name="제목 19">
            <a:extLst>
              <a:ext uri="{FF2B5EF4-FFF2-40B4-BE49-F238E27FC236}">
                <a16:creationId xmlns:a16="http://schemas.microsoft.com/office/drawing/2014/main" id="{0F95BC9C-EEA9-4DE9-B4DD-148A89B06505}"/>
              </a:ext>
            </a:extLst>
          </p:cNvPr>
          <p:cNvSpPr txBox="1">
            <a:spLocks/>
          </p:cNvSpPr>
          <p:nvPr/>
        </p:nvSpPr>
        <p:spPr>
          <a:xfrm>
            <a:off x="2430377" y="2379807"/>
            <a:ext cx="8263024" cy="7353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I</a:t>
            </a:r>
            <a:r>
              <a:rPr kumimoji="0" lang="en-US" altLang="ko-KR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j-cs"/>
              </a:rPr>
              <a:t>. </a:t>
            </a:r>
            <a:r>
              <a:rPr lang="ko-KR" altLang="en-US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시스템 </a:t>
            </a:r>
            <a:r>
              <a:rPr kumimoji="0" lang="ko-KR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j-cs"/>
              </a:rPr>
              <a:t>개요</a:t>
            </a:r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EDFC7DEF-4B1A-4313-8FA6-4C43D4A289AB}"/>
              </a:ext>
            </a:extLst>
          </p:cNvPr>
          <p:cNvCxnSpPr/>
          <p:nvPr/>
        </p:nvCxnSpPr>
        <p:spPr>
          <a:xfrm>
            <a:off x="2430377" y="3115831"/>
            <a:ext cx="5832648" cy="0"/>
          </a:xfrm>
          <a:prstGeom prst="line">
            <a:avLst/>
          </a:prstGeom>
          <a:ln w="12700">
            <a:solidFill>
              <a:srgbClr val="287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200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1. </a:t>
            </a:r>
            <a:r>
              <a:rPr lang="ko-KR" altLang="en-US" err="1"/>
              <a:t>자료집계</a:t>
            </a:r>
            <a:r>
              <a:rPr lang="en-US" altLang="ko-KR"/>
              <a:t> </a:t>
            </a:r>
            <a:r>
              <a:rPr lang="ko-KR" altLang="en-US"/>
              <a:t>개요</a:t>
            </a: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7DE14788-35F4-4753-A1B9-CC0F94486268}"/>
              </a:ext>
            </a:extLst>
          </p:cNvPr>
          <p:cNvSpPr/>
          <p:nvPr/>
        </p:nvSpPr>
        <p:spPr>
          <a:xfrm>
            <a:off x="641406" y="1779769"/>
            <a:ext cx="9313806" cy="15138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Medium"/>
              <a:ea typeface="Noto Sans CJK KR Medium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5268B0D-EAFE-42A4-BB08-8C527AE351A7}"/>
              </a:ext>
            </a:extLst>
          </p:cNvPr>
          <p:cNvSpPr txBox="1"/>
          <p:nvPr/>
        </p:nvSpPr>
        <p:spPr>
          <a:xfrm>
            <a:off x="526304" y="1351841"/>
            <a:ext cx="5422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/>
                <a:ea typeface="Noto Sans CJK KR Bold"/>
                <a:cs typeface="+mn-cs"/>
              </a:rPr>
              <a:t>가</a:t>
            </a:r>
            <a:r>
              <a:rPr kumimoji="0" lang="en-US" altLang="ko-K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/>
                <a:ea typeface="Noto Sans CJK KR Bold"/>
                <a:cs typeface="+mn-cs"/>
              </a:rPr>
              <a:t>. </a:t>
            </a:r>
            <a:r>
              <a: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/>
                <a:ea typeface="Noto Sans CJK KR Bold"/>
                <a:cs typeface="+mn-cs"/>
              </a:rPr>
              <a:t>개요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61D3290-F15F-4037-9C7F-B4C5113189D7}"/>
              </a:ext>
            </a:extLst>
          </p:cNvPr>
          <p:cNvSpPr txBox="1"/>
          <p:nvPr/>
        </p:nvSpPr>
        <p:spPr>
          <a:xfrm>
            <a:off x="526304" y="3475863"/>
            <a:ext cx="5422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/>
                <a:ea typeface="Noto Sans CJK KR Bold"/>
                <a:cs typeface="+mn-cs"/>
              </a:rPr>
              <a:t>나</a:t>
            </a:r>
            <a:r>
              <a:rPr kumimoji="0" lang="en-US" altLang="ko-K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/>
                <a:ea typeface="Noto Sans CJK KR Bold"/>
                <a:cs typeface="+mn-cs"/>
              </a:rPr>
              <a:t>. </a:t>
            </a:r>
            <a:r>
              <a:rPr kumimoji="0" lang="ko-KR" altLang="en-US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/>
                <a:ea typeface="Noto Sans CJK KR Bold"/>
                <a:cs typeface="+mn-cs"/>
              </a:rPr>
              <a:t>자료집계</a:t>
            </a:r>
            <a:r>
              <a: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/>
                <a:ea typeface="Noto Sans CJK KR Bold"/>
                <a:cs typeface="+mn-cs"/>
              </a:rPr>
              <a:t> 업무의 범위</a:t>
            </a:r>
          </a:p>
        </p:txBody>
      </p:sp>
      <p:grpSp>
        <p:nvGrpSpPr>
          <p:cNvPr id="46" name="그룹 45"/>
          <p:cNvGrpSpPr/>
          <p:nvPr/>
        </p:nvGrpSpPr>
        <p:grpSpPr>
          <a:xfrm>
            <a:off x="634884" y="3996655"/>
            <a:ext cx="9320328" cy="360039"/>
            <a:chOff x="7058991" y="684287"/>
            <a:chExt cx="9320328" cy="360039"/>
          </a:xfrm>
        </p:grpSpPr>
        <p:sp>
          <p:nvSpPr>
            <p:cNvPr id="47" name="직사각형 46"/>
            <p:cNvSpPr/>
            <p:nvPr userDrawn="1"/>
          </p:nvSpPr>
          <p:spPr>
            <a:xfrm>
              <a:off x="7058991" y="684287"/>
              <a:ext cx="2851407" cy="36003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oto Sans CJK KR Medium"/>
                  <a:ea typeface="Noto Sans CJK KR Medium"/>
                  <a:cs typeface="+mn-cs"/>
                </a:rPr>
                <a:t>1. </a:t>
              </a:r>
              <a:r>
                <a:rPr kumimoji="0" lang="ko-KR" alt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oto Sans CJK KR Medium"/>
                  <a:ea typeface="Noto Sans CJK KR Medium"/>
                  <a:cs typeface="+mn-cs"/>
                </a:rPr>
                <a:t>집계자료</a:t>
              </a:r>
              <a:endParaRPr kumimoji="0" lang="en-US" altLang="ko-KR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Medium"/>
                <a:ea typeface="Noto Sans CJK KR Medium"/>
                <a:cs typeface="+mn-cs"/>
              </a:endParaRPr>
            </a:p>
          </p:txBody>
        </p:sp>
        <p:grpSp>
          <p:nvGrpSpPr>
            <p:cNvPr id="48" name="그룹 47"/>
            <p:cNvGrpSpPr/>
            <p:nvPr userDrawn="1"/>
          </p:nvGrpSpPr>
          <p:grpSpPr>
            <a:xfrm>
              <a:off x="9448087" y="684287"/>
              <a:ext cx="6931232" cy="360039"/>
              <a:chOff x="9448087" y="684287"/>
              <a:chExt cx="6931232" cy="360039"/>
            </a:xfrm>
          </p:grpSpPr>
          <p:sp>
            <p:nvSpPr>
              <p:cNvPr id="50" name="평행 사변형 49"/>
              <p:cNvSpPr/>
              <p:nvPr userDrawn="1"/>
            </p:nvSpPr>
            <p:spPr>
              <a:xfrm>
                <a:off x="9448087" y="684287"/>
                <a:ext cx="462311" cy="360039"/>
              </a:xfrm>
              <a:prstGeom prst="parallelogram">
                <a:avLst>
                  <a:gd name="adj" fmla="val 50793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043056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1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oto Sans CJK KR Medium"/>
                  <a:ea typeface="Noto Sans CJK KR Medium"/>
                  <a:cs typeface="+mn-cs"/>
                </a:endParaRPr>
              </a:p>
            </p:txBody>
          </p:sp>
          <p:sp>
            <p:nvSpPr>
              <p:cNvPr id="49" name="직사각형 48"/>
              <p:cNvSpPr/>
              <p:nvPr userDrawn="1"/>
            </p:nvSpPr>
            <p:spPr>
              <a:xfrm>
                <a:off x="9624433" y="684287"/>
                <a:ext cx="6754886" cy="36003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/>
                <a:r>
                  <a:rPr kumimoji="0" lang="ko-KR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Noto Sans CJK KR Medium"/>
                    <a:ea typeface="Noto Sans CJK KR Medium"/>
                    <a:cs typeface="+mn-cs"/>
                  </a:rPr>
                  <a:t>집계</a:t>
                </a:r>
                <a:r>
                  <a:rPr kumimoji="0" lang="ko-KR" altLang="en-US" sz="1400" b="0" i="0" u="none" strike="noStrike" kern="1200" cap="none" spc="0" normalizeH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Noto Sans CJK KR Medium"/>
                    <a:ea typeface="Noto Sans CJK KR Medium"/>
                    <a:cs typeface="+mn-cs"/>
                  </a:rPr>
                  <a:t> </a:t>
                </a:r>
                <a:r>
                  <a:rPr lang="ko-KR" altLang="en-US" sz="1400">
                    <a:solidFill>
                      <a:prstClr val="black"/>
                    </a:solidFill>
                  </a:rPr>
                  <a:t>서식을 생성하고 배포하여  각 기관에서 제출 한 자료를 취합</a:t>
                </a:r>
                <a:endParaRPr kumimoji="0" lang="en-US" altLang="ko-K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Noto Sans CJK KR Medium"/>
                  <a:ea typeface="Noto Sans CJK KR Medium"/>
                  <a:cs typeface="+mn-cs"/>
                </a:endParaRPr>
              </a:p>
            </p:txBody>
          </p:sp>
        </p:grpSp>
      </p:grpSp>
      <p:grpSp>
        <p:nvGrpSpPr>
          <p:cNvPr id="51" name="그룹 50"/>
          <p:cNvGrpSpPr/>
          <p:nvPr/>
        </p:nvGrpSpPr>
        <p:grpSpPr>
          <a:xfrm>
            <a:off x="634884" y="4410701"/>
            <a:ext cx="9320328" cy="360039"/>
            <a:chOff x="7058991" y="684287"/>
            <a:chExt cx="9320328" cy="360039"/>
          </a:xfrm>
        </p:grpSpPr>
        <p:sp>
          <p:nvSpPr>
            <p:cNvPr id="52" name="직사각형 51"/>
            <p:cNvSpPr/>
            <p:nvPr userDrawn="1"/>
          </p:nvSpPr>
          <p:spPr>
            <a:xfrm>
              <a:off x="7058991" y="684287"/>
              <a:ext cx="2851407" cy="36003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oto Sans CJK KR Medium"/>
                  <a:ea typeface="Noto Sans CJK KR Medium"/>
                  <a:cs typeface="+mn-cs"/>
                </a:rPr>
                <a:t>2. </a:t>
              </a:r>
              <a:r>
                <a:rPr kumimoji="0" lang="ko-KR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oto Sans CJK KR Medium"/>
                  <a:ea typeface="Noto Sans CJK KR Medium"/>
                  <a:cs typeface="+mn-cs"/>
                </a:rPr>
                <a:t>제출자료</a:t>
              </a:r>
              <a:endParaRPr kumimoji="0" lang="en-US" altLang="ko-KR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Medium"/>
                <a:ea typeface="Noto Sans CJK KR Medium"/>
                <a:cs typeface="+mn-cs"/>
              </a:endParaRPr>
            </a:p>
          </p:txBody>
        </p:sp>
        <p:grpSp>
          <p:nvGrpSpPr>
            <p:cNvPr id="53" name="그룹 52"/>
            <p:cNvGrpSpPr/>
            <p:nvPr userDrawn="1"/>
          </p:nvGrpSpPr>
          <p:grpSpPr>
            <a:xfrm>
              <a:off x="9448087" y="684287"/>
              <a:ext cx="6931232" cy="360039"/>
              <a:chOff x="9448087" y="684287"/>
              <a:chExt cx="6931232" cy="360039"/>
            </a:xfrm>
          </p:grpSpPr>
          <p:sp>
            <p:nvSpPr>
              <p:cNvPr id="54" name="평행 사변형 53"/>
              <p:cNvSpPr/>
              <p:nvPr userDrawn="1"/>
            </p:nvSpPr>
            <p:spPr>
              <a:xfrm>
                <a:off x="9448087" y="684287"/>
                <a:ext cx="462311" cy="360039"/>
              </a:xfrm>
              <a:prstGeom prst="parallelogram">
                <a:avLst>
                  <a:gd name="adj" fmla="val 50793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043056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1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oto Sans CJK KR Medium"/>
                  <a:ea typeface="Noto Sans CJK KR Medium"/>
                  <a:cs typeface="+mn-cs"/>
                </a:endParaRPr>
              </a:p>
            </p:txBody>
          </p:sp>
          <p:sp>
            <p:nvSpPr>
              <p:cNvPr id="55" name="직사각형 54"/>
              <p:cNvSpPr/>
              <p:nvPr userDrawn="1"/>
            </p:nvSpPr>
            <p:spPr>
              <a:xfrm>
                <a:off x="9624433" y="684287"/>
                <a:ext cx="6754886" cy="36003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1043056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1400">
                    <a:solidFill>
                      <a:prstClr val="black"/>
                    </a:solidFill>
                    <a:latin typeface="Noto Sans CJK KR Medium"/>
                    <a:ea typeface="Noto Sans CJK KR Medium"/>
                  </a:rPr>
                  <a:t>제출</a:t>
                </a:r>
                <a:r>
                  <a:rPr kumimoji="0" lang="ko-KR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Noto Sans CJK KR Medium"/>
                    <a:ea typeface="Noto Sans CJK KR Medium"/>
                    <a:cs typeface="+mn-cs"/>
                  </a:rPr>
                  <a:t> </a:t>
                </a:r>
                <a:r>
                  <a:rPr kumimoji="0" lang="ko-KR" altLang="en-US" sz="1400" b="0" i="0" u="none" strike="noStrike" kern="1200" cap="none" spc="0" normalizeH="0" baseline="0" noProof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Noto Sans CJK KR Medium"/>
                    <a:ea typeface="Noto Sans CJK KR Medium"/>
                    <a:cs typeface="+mn-cs"/>
                  </a:rPr>
                  <a:t>요청자료의</a:t>
                </a:r>
                <a:r>
                  <a:rPr kumimoji="0" lang="ko-KR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Noto Sans CJK KR Medium"/>
                    <a:ea typeface="Noto Sans CJK KR Medium"/>
                    <a:cs typeface="+mn-cs"/>
                  </a:rPr>
                  <a:t> 접수</a:t>
                </a:r>
                <a:r>
                  <a:rPr kumimoji="0" lang="en-US" altLang="ko-K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Noto Sans CJK KR Medium"/>
                    <a:ea typeface="Noto Sans CJK KR Medium"/>
                    <a:cs typeface="+mn-cs"/>
                  </a:rPr>
                  <a:t>, </a:t>
                </a:r>
                <a:r>
                  <a:rPr kumimoji="0" lang="ko-KR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Noto Sans CJK KR Medium"/>
                    <a:ea typeface="Noto Sans CJK KR Medium"/>
                    <a:cs typeface="+mn-cs"/>
                  </a:rPr>
                  <a:t>제출 및 제출자료 확인</a:t>
                </a:r>
                <a:endParaRPr kumimoji="0" lang="en-US" altLang="ko-K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Noto Sans CJK KR Medium"/>
                  <a:ea typeface="Noto Sans CJK KR Medium"/>
                  <a:cs typeface="+mn-cs"/>
                </a:endParaRPr>
              </a:p>
            </p:txBody>
          </p:sp>
        </p:grp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176120" y="298438"/>
            <a:ext cx="1236236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I. </a:t>
            </a:r>
            <a:r>
              <a:rPr lang="ko-KR" altLang="en-US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시스템 개요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A4BF72-2848-449E-B161-5B4E12720B24}"/>
              </a:ext>
            </a:extLst>
          </p:cNvPr>
          <p:cNvSpPr txBox="1"/>
          <p:nvPr/>
        </p:nvSpPr>
        <p:spPr>
          <a:xfrm>
            <a:off x="684818" y="1840553"/>
            <a:ext cx="9270394" cy="1132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lvl="0" indent="-179388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300">
                <a:solidFill>
                  <a:prstClr val="black">
                    <a:lumMod val="95000"/>
                    <a:lumOff val="5000"/>
                  </a:prstClr>
                </a:solidFill>
                <a:latin typeface="Noto Sans CJK KR Medium"/>
                <a:ea typeface="Noto Sans CJK KR Medium"/>
              </a:rPr>
              <a:t>집계가 필요한 비정형 서식을 생성하여 제출 요청</a:t>
            </a:r>
            <a:endParaRPr lang="en-US" altLang="ko-KR" sz="1300">
              <a:solidFill>
                <a:prstClr val="black">
                  <a:lumMod val="95000"/>
                  <a:lumOff val="5000"/>
                </a:prstClr>
              </a:solidFill>
              <a:latin typeface="Noto Sans CJK KR Medium"/>
              <a:ea typeface="Noto Sans CJK KR Medium"/>
            </a:endParaRPr>
          </a:p>
          <a:p>
            <a:pPr marL="179388" marR="0" lvl="0" indent="-179388" algn="l" defTabSz="1043056" rtl="0" eaLnBrk="1" fontAlgn="auto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ko-KR" altLang="en-US" sz="1300" noProof="0">
                <a:solidFill>
                  <a:prstClr val="black">
                    <a:lumMod val="95000"/>
                    <a:lumOff val="5000"/>
                  </a:prstClr>
                </a:solidFill>
                <a:latin typeface="Noto Sans CJK KR Medium"/>
                <a:ea typeface="Noto Sans CJK KR Medium"/>
              </a:rPr>
              <a:t>기관의 부서나 학교에서 </a:t>
            </a:r>
            <a:r>
              <a:rPr kumimoji="0" lang="ko-KR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Noto Sans CJK KR Medium"/>
                <a:ea typeface="Noto Sans CJK KR Medium"/>
                <a:cs typeface="+mn-cs"/>
              </a:rPr>
              <a:t>접수자료를 </a:t>
            </a:r>
            <a:r>
              <a:rPr kumimoji="0" lang="ko-KR" alt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Noto Sans CJK KR Medium"/>
                <a:ea typeface="Noto Sans CJK KR Medium"/>
                <a:cs typeface="+mn-cs"/>
              </a:rPr>
              <a:t>작성하고 제출</a:t>
            </a:r>
            <a:endParaRPr kumimoji="0" lang="en-US" altLang="ko-KR" sz="13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Noto Sans CJK KR Medium"/>
              <a:ea typeface="Noto Sans CJK KR Medium"/>
              <a:cs typeface="+mn-cs"/>
            </a:endParaRPr>
          </a:p>
          <a:p>
            <a:pPr marL="179388" indent="-179388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300">
                <a:solidFill>
                  <a:prstClr val="black">
                    <a:lumMod val="95000"/>
                    <a:lumOff val="5000"/>
                  </a:prstClr>
                </a:solidFill>
              </a:rPr>
              <a:t>기관별</a:t>
            </a:r>
            <a:r>
              <a:rPr lang="en-US" altLang="ko-KR" sz="1300">
                <a:solidFill>
                  <a:prstClr val="black">
                    <a:lumMod val="95000"/>
                    <a:lumOff val="5000"/>
                  </a:prstClr>
                </a:solidFill>
              </a:rPr>
              <a:t>, </a:t>
            </a:r>
            <a:r>
              <a:rPr lang="ko-KR" altLang="en-US" sz="1300" err="1">
                <a:solidFill>
                  <a:prstClr val="black">
                    <a:lumMod val="95000"/>
                    <a:lumOff val="5000"/>
                  </a:prstClr>
                </a:solidFill>
              </a:rPr>
              <a:t>제출자료별</a:t>
            </a:r>
            <a:r>
              <a:rPr lang="ko-KR" altLang="en-US" sz="1300">
                <a:solidFill>
                  <a:prstClr val="black">
                    <a:lumMod val="95000"/>
                    <a:lumOff val="5000"/>
                  </a:prstClr>
                </a:solidFill>
              </a:rPr>
              <a:t> 선착순 집계 및 </a:t>
            </a:r>
            <a:r>
              <a:rPr lang="ko-KR" altLang="en-US" sz="1300" err="1">
                <a:solidFill>
                  <a:prstClr val="black">
                    <a:lumMod val="95000"/>
                    <a:lumOff val="5000"/>
                  </a:prstClr>
                </a:solidFill>
              </a:rPr>
              <a:t>정기집계</a:t>
            </a:r>
            <a:r>
              <a:rPr lang="ko-KR" altLang="en-US" sz="1300">
                <a:solidFill>
                  <a:prstClr val="black">
                    <a:lumMod val="95000"/>
                    <a:lumOff val="5000"/>
                  </a:prstClr>
                </a:solidFill>
              </a:rPr>
              <a:t> 지원</a:t>
            </a:r>
            <a:endParaRPr kumimoji="0" lang="en-US" altLang="ko-KR" sz="13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Noto Sans CJK KR Medium"/>
              <a:ea typeface="Noto Sans CJK KR Medium"/>
              <a:cs typeface="+mn-cs"/>
            </a:endParaRPr>
          </a:p>
          <a:p>
            <a:pPr marL="179388" lvl="0" indent="-179388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30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제출자료 자동 취합</a:t>
            </a:r>
            <a:endParaRPr lang="en-US" altLang="ko-KR" sz="130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74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2. </a:t>
            </a:r>
            <a:r>
              <a:rPr lang="ko-KR" altLang="en-US"/>
              <a:t>업무처리 </a:t>
            </a:r>
            <a:r>
              <a:rPr lang="ko-KR" altLang="en-US" smtClean="0"/>
              <a:t>흐름도</a:t>
            </a:r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176120" y="298438"/>
            <a:ext cx="1236236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I. </a:t>
            </a:r>
            <a:r>
              <a:rPr lang="ko-KR" altLang="en-US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시스템 개요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666180" y="1188343"/>
            <a:ext cx="9433048" cy="5583486"/>
            <a:chOff x="323850" y="357188"/>
            <a:chExt cx="8743950" cy="6270625"/>
          </a:xfrm>
        </p:grpSpPr>
        <p:sp>
          <p:nvSpPr>
            <p:cNvPr id="4" name="Rectangle 7"/>
            <p:cNvSpPr>
              <a:spLocks noChangeArrowheads="1"/>
            </p:cNvSpPr>
            <p:nvPr/>
          </p:nvSpPr>
          <p:spPr bwMode="auto">
            <a:xfrm>
              <a:off x="323850" y="1412875"/>
              <a:ext cx="2160588" cy="720725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E7F4F5"/>
                </a:gs>
              </a:gsLst>
              <a:lin ang="5400000" scaled="1"/>
            </a:gradFill>
            <a:ln w="9525">
              <a:solidFill>
                <a:srgbClr val="83BFCD"/>
              </a:solidFill>
              <a:prstDash val="dash"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algn="ctr" eaLnBrk="1" fontAlgn="auto" latinLnBrk="1" hangingPunct="1">
                <a:spcBef>
                  <a:spcPct val="20000"/>
                </a:spcBef>
                <a:spcAft>
                  <a:spcPts val="0"/>
                </a:spcAft>
                <a:defRPr/>
              </a:pPr>
              <a:endParaRPr kumimoji="0" lang="ko-KR" altLang="ko-KR" sz="1050" b="1" dirty="0">
                <a:latin typeface="돋움체" pitchFamily="49" charset="-127"/>
                <a:ea typeface="돋움체" pitchFamily="49" charset="-127"/>
              </a:endParaRPr>
            </a:p>
          </p:txBody>
        </p:sp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2555875" y="765175"/>
              <a:ext cx="3600450" cy="595313"/>
              <a:chOff x="1848" y="2140"/>
              <a:chExt cx="1056" cy="260"/>
            </a:xfrm>
          </p:grpSpPr>
          <p:pic>
            <p:nvPicPr>
              <p:cNvPr id="7" name="Picture 6" descr="단추(연두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376" r="25974"/>
              <a:stretch>
                <a:fillRect/>
              </a:stretch>
            </p:blipFill>
            <p:spPr bwMode="auto">
              <a:xfrm>
                <a:off x="2096" y="2140"/>
                <a:ext cx="521" cy="2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" name="Picture 7" descr="단추(연두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026"/>
              <a:stretch>
                <a:fillRect/>
              </a:stretch>
            </p:blipFill>
            <p:spPr bwMode="auto">
              <a:xfrm>
                <a:off x="2617" y="2140"/>
                <a:ext cx="287" cy="2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Picture 8" descr="단추(연두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6624"/>
              <a:stretch>
                <a:fillRect/>
              </a:stretch>
            </p:blipFill>
            <p:spPr bwMode="auto">
              <a:xfrm>
                <a:off x="1848" y="2140"/>
                <a:ext cx="258" cy="2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" name="Group 9"/>
            <p:cNvGrpSpPr>
              <a:grpSpLocks/>
            </p:cNvGrpSpPr>
            <p:nvPr/>
          </p:nvGrpSpPr>
          <p:grpSpPr bwMode="auto">
            <a:xfrm>
              <a:off x="323850" y="765175"/>
              <a:ext cx="2160588" cy="595313"/>
              <a:chOff x="2926" y="2127"/>
              <a:chExt cx="1068" cy="286"/>
            </a:xfrm>
          </p:grpSpPr>
          <p:pic>
            <p:nvPicPr>
              <p:cNvPr id="12" name="Picture 10" descr="단추(연두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1532"/>
              <a:stretch>
                <a:fillRect/>
              </a:stretch>
            </p:blipFill>
            <p:spPr bwMode="auto">
              <a:xfrm>
                <a:off x="2926" y="2127"/>
                <a:ext cx="220" cy="2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11" descr="단추(연두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711" r="28830"/>
              <a:stretch>
                <a:fillRect/>
              </a:stretch>
            </p:blipFill>
            <p:spPr bwMode="auto">
              <a:xfrm>
                <a:off x="3130" y="2127"/>
                <a:ext cx="603" cy="2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12" descr="단추(연두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7478"/>
              <a:stretch>
                <a:fillRect/>
              </a:stretch>
            </p:blipFill>
            <p:spPr bwMode="auto">
              <a:xfrm>
                <a:off x="3725" y="2127"/>
                <a:ext cx="269" cy="2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" name="Group 18"/>
            <p:cNvGrpSpPr>
              <a:grpSpLocks/>
            </p:cNvGrpSpPr>
            <p:nvPr/>
          </p:nvGrpSpPr>
          <p:grpSpPr bwMode="auto">
            <a:xfrm>
              <a:off x="6227763" y="765175"/>
              <a:ext cx="2665412" cy="595313"/>
              <a:chOff x="488" y="2140"/>
              <a:chExt cx="1345" cy="260"/>
            </a:xfrm>
          </p:grpSpPr>
          <p:pic>
            <p:nvPicPr>
              <p:cNvPr id="16" name="Picture 19" descr="단추(파랑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272" r="25974"/>
              <a:stretch>
                <a:fillRect/>
              </a:stretch>
            </p:blipFill>
            <p:spPr bwMode="auto">
              <a:xfrm>
                <a:off x="789" y="2140"/>
                <a:ext cx="761" cy="2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Picture 20" descr="단추(파랑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026"/>
              <a:stretch>
                <a:fillRect/>
              </a:stretch>
            </p:blipFill>
            <p:spPr bwMode="auto">
              <a:xfrm>
                <a:off x="1546" y="2140"/>
                <a:ext cx="287" cy="2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Picture 21" descr="단추(파랑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2728"/>
              <a:stretch>
                <a:fillRect/>
              </a:stretch>
            </p:blipFill>
            <p:spPr bwMode="auto">
              <a:xfrm>
                <a:off x="488" y="2140"/>
                <a:ext cx="301" cy="2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9" name="Rectangle 7"/>
            <p:cNvSpPr>
              <a:spLocks noChangeArrowheads="1"/>
            </p:cNvSpPr>
            <p:nvPr/>
          </p:nvSpPr>
          <p:spPr bwMode="auto">
            <a:xfrm>
              <a:off x="2555875" y="2205038"/>
              <a:ext cx="3600450" cy="4103687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E7F4F5"/>
                </a:gs>
              </a:gsLst>
              <a:lin ang="5400000" scaled="1"/>
            </a:gradFill>
            <a:ln w="9525">
              <a:solidFill>
                <a:srgbClr val="83BFCD"/>
              </a:solidFill>
              <a:prstDash val="dash"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algn="ctr" eaLnBrk="1" fontAlgn="auto" latinLnBrk="1" hangingPunct="1">
                <a:spcBef>
                  <a:spcPct val="20000"/>
                </a:spcBef>
                <a:spcAft>
                  <a:spcPts val="0"/>
                </a:spcAft>
                <a:defRPr/>
              </a:pPr>
              <a:endParaRPr kumimoji="0" lang="ko-KR" altLang="ko-KR" sz="1050" b="1" dirty="0">
                <a:latin typeface="돋움체" pitchFamily="49" charset="-127"/>
                <a:ea typeface="돋움체" pitchFamily="49" charset="-127"/>
              </a:endParaRPr>
            </a:p>
          </p:txBody>
        </p:sp>
        <p:sp>
          <p:nvSpPr>
            <p:cNvPr id="20" name="Rectangle 7"/>
            <p:cNvSpPr>
              <a:spLocks noChangeArrowheads="1"/>
            </p:cNvSpPr>
            <p:nvPr/>
          </p:nvSpPr>
          <p:spPr bwMode="auto">
            <a:xfrm>
              <a:off x="6227763" y="2205038"/>
              <a:ext cx="2665412" cy="4103687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E7F4F5"/>
                </a:gs>
              </a:gsLst>
              <a:lin ang="5400000" scaled="1"/>
            </a:gradFill>
            <a:ln w="9525">
              <a:solidFill>
                <a:srgbClr val="83BFCD"/>
              </a:solidFill>
              <a:prstDash val="dash"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algn="ctr" eaLnBrk="1" fontAlgn="auto" latinLnBrk="1" hangingPunct="1">
                <a:spcBef>
                  <a:spcPct val="20000"/>
                </a:spcBef>
                <a:spcAft>
                  <a:spcPts val="0"/>
                </a:spcAft>
                <a:defRPr/>
              </a:pPr>
              <a:endParaRPr kumimoji="0" lang="ko-KR" altLang="ko-KR" sz="1050" b="1" dirty="0">
                <a:latin typeface="돋움체" pitchFamily="49" charset="-127"/>
                <a:ea typeface="돋움체" pitchFamily="49" charset="-127"/>
              </a:endParaRPr>
            </a:p>
          </p:txBody>
        </p:sp>
        <p:sp>
          <p:nvSpPr>
            <p:cNvPr id="21" name="Text Box 84"/>
            <p:cNvSpPr txBox="1">
              <a:spLocks noChangeArrowheads="1"/>
            </p:cNvSpPr>
            <p:nvPr/>
          </p:nvSpPr>
          <p:spPr bwMode="auto">
            <a:xfrm>
              <a:off x="631825" y="357188"/>
              <a:ext cx="8435975" cy="425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50000"/>
                </a:spcBef>
                <a:buFont typeface="Wingdings" panose="05000000000000000000" pitchFamily="2" charset="2"/>
                <a:buNone/>
              </a:pPr>
              <a:r>
                <a:rPr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자료취합 업무흐름도</a:t>
              </a:r>
              <a:endParaRPr lang="ko-KR" altLang="en-US" sz="140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2" name="Rectangle 7"/>
            <p:cNvSpPr>
              <a:spLocks noChangeArrowheads="1"/>
            </p:cNvSpPr>
            <p:nvPr/>
          </p:nvSpPr>
          <p:spPr bwMode="auto">
            <a:xfrm>
              <a:off x="323850" y="2205038"/>
              <a:ext cx="2160588" cy="4103687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E7F4F5"/>
                </a:gs>
              </a:gsLst>
              <a:lin ang="5400000" scaled="1"/>
            </a:gradFill>
            <a:ln w="9525">
              <a:solidFill>
                <a:srgbClr val="83BFCD"/>
              </a:solidFill>
              <a:prstDash val="dash"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algn="ctr" eaLnBrk="1" fontAlgn="auto" latinLnBrk="1" hangingPunct="1">
                <a:spcBef>
                  <a:spcPct val="20000"/>
                </a:spcBef>
                <a:spcAft>
                  <a:spcPts val="0"/>
                </a:spcAft>
                <a:defRPr/>
              </a:pPr>
              <a:endParaRPr kumimoji="0" lang="ko-KR" altLang="ko-KR" sz="1050" b="1" dirty="0">
                <a:latin typeface="돋움체" pitchFamily="49" charset="-127"/>
                <a:ea typeface="돋움체" pitchFamily="49" charset="-127"/>
              </a:endParaRPr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395288" y="855663"/>
              <a:ext cx="2089150" cy="449262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r>
                <a:rPr lang="ko-KR" altLang="en-US" sz="14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자료집계 생성기관</a:t>
              </a:r>
              <a:endParaRPr lang="en-US" altLang="ko-KR" sz="14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 eaLnBrk="1" latinLnBrk="1" hangingPunct="1">
                <a:defRPr/>
              </a:pPr>
              <a:r>
                <a:rPr lang="en-US" altLang="ko-KR" sz="10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(</a:t>
              </a:r>
              <a:r>
                <a:rPr lang="ko-KR" altLang="en-US" sz="10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경북대학교</a:t>
              </a:r>
              <a:r>
                <a:rPr lang="en-US" altLang="ko-KR" sz="10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)</a:t>
              </a:r>
              <a:endParaRPr lang="ko-KR" altLang="en-US" sz="10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4" name="AutoShape 30"/>
            <p:cNvSpPr>
              <a:spLocks noChangeArrowheads="1"/>
            </p:cNvSpPr>
            <p:nvPr/>
          </p:nvSpPr>
          <p:spPr bwMode="auto">
            <a:xfrm>
              <a:off x="717550" y="2435225"/>
              <a:ext cx="1368425" cy="282575"/>
            </a:xfrm>
            <a:prstGeom prst="roundRect">
              <a:avLst>
                <a:gd name="adj" fmla="val 4449"/>
              </a:avLst>
            </a:prstGeom>
            <a:gradFill rotWithShape="1">
              <a:gsLst>
                <a:gs pos="0">
                  <a:srgbClr val="95D4EB"/>
                </a:gs>
                <a:gs pos="100000">
                  <a:srgbClr val="FFFFFF"/>
                </a:gs>
              </a:gsLst>
              <a:lin ang="5400000" scaled="1"/>
            </a:gradFill>
            <a:ln w="12700" algn="ctr">
              <a:solidFill>
                <a:srgbClr val="4EB6D6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집계양식 등록</a:t>
              </a:r>
              <a:endParaRPr lang="en-US" altLang="ko-KR" sz="1200" b="1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5" name="모서리가 둥근 직사각형 24"/>
            <p:cNvSpPr/>
            <p:nvPr/>
          </p:nvSpPr>
          <p:spPr>
            <a:xfrm>
              <a:off x="2771775" y="836613"/>
              <a:ext cx="3024188" cy="5207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r>
                <a:rPr lang="ko-KR" altLang="en-US" sz="14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중간집계기관</a:t>
              </a:r>
              <a:endParaRPr lang="en-US" altLang="ko-KR" sz="14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 eaLnBrk="1" latinLnBrk="1" hangingPunct="1">
                <a:defRPr/>
              </a:pPr>
              <a:r>
                <a:rPr lang="en-US" altLang="ko-KR" sz="10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(</a:t>
              </a:r>
              <a:r>
                <a:rPr lang="ko-KR" altLang="en-US" sz="10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단과대학</a:t>
              </a:r>
              <a:r>
                <a:rPr lang="en-US" altLang="ko-KR" sz="10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)</a:t>
              </a:r>
              <a:endParaRPr lang="ko-KR" altLang="en-US" sz="10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6" name="모서리가 둥근 직사각형 25"/>
            <p:cNvSpPr/>
            <p:nvPr/>
          </p:nvSpPr>
          <p:spPr>
            <a:xfrm>
              <a:off x="6372225" y="911225"/>
              <a:ext cx="2447925" cy="357188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r>
                <a:rPr lang="ko-KR" altLang="en-US" sz="14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자료입력기관</a:t>
              </a:r>
              <a:endParaRPr lang="en-US" altLang="ko-KR" sz="14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 eaLnBrk="1" latinLnBrk="1" hangingPunct="1">
                <a:defRPr/>
              </a:pPr>
              <a:r>
                <a:rPr lang="en-US" altLang="ko-KR" sz="10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(</a:t>
              </a:r>
              <a:r>
                <a:rPr lang="ko-KR" altLang="en-US" sz="10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부서</a:t>
              </a:r>
              <a:r>
                <a:rPr lang="en-US" altLang="ko-KR" sz="10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)</a:t>
              </a:r>
              <a:endParaRPr lang="ko-KR" altLang="en-US" sz="10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7" name="AutoShape 30"/>
            <p:cNvSpPr>
              <a:spLocks noChangeArrowheads="1"/>
            </p:cNvSpPr>
            <p:nvPr/>
          </p:nvSpPr>
          <p:spPr bwMode="auto">
            <a:xfrm>
              <a:off x="2689225" y="3433763"/>
              <a:ext cx="1439863" cy="282575"/>
            </a:xfrm>
            <a:prstGeom prst="roundRect">
              <a:avLst>
                <a:gd name="adj" fmla="val 4449"/>
              </a:avLst>
            </a:prstGeom>
            <a:gradFill rotWithShape="1">
              <a:gsLst>
                <a:gs pos="0">
                  <a:srgbClr val="95D4EB"/>
                </a:gs>
                <a:gs pos="100000">
                  <a:srgbClr val="FFFFFF"/>
                </a:gs>
              </a:gsLst>
              <a:lin ang="5400000" scaled="1"/>
            </a:gradFill>
            <a:ln w="12700" algn="ctr">
              <a:solidFill>
                <a:srgbClr val="4EB6D6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자료입력</a:t>
              </a:r>
              <a:endParaRPr lang="en-US" altLang="ko-KR" sz="1200" b="1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8" name="AutoShape 30"/>
            <p:cNvSpPr>
              <a:spLocks noChangeArrowheads="1"/>
            </p:cNvSpPr>
            <p:nvPr/>
          </p:nvSpPr>
          <p:spPr bwMode="auto">
            <a:xfrm>
              <a:off x="3563938" y="5876925"/>
              <a:ext cx="1457325" cy="288925"/>
            </a:xfrm>
            <a:prstGeom prst="roundRect">
              <a:avLst>
                <a:gd name="adj" fmla="val 4449"/>
              </a:avLst>
            </a:prstGeom>
            <a:gradFill rotWithShape="1">
              <a:gsLst>
                <a:gs pos="0">
                  <a:srgbClr val="95D4EB"/>
                </a:gs>
                <a:gs pos="100000">
                  <a:srgbClr val="FFFFFF"/>
                </a:gs>
              </a:gsLst>
              <a:lin ang="5400000" scaled="1"/>
            </a:gradFill>
            <a:ln w="12700" algn="ctr">
              <a:solidFill>
                <a:srgbClr val="4EB6D6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자료제출</a:t>
              </a:r>
            </a:p>
          </p:txBody>
        </p:sp>
        <p:sp>
          <p:nvSpPr>
            <p:cNvPr id="29" name="AutoShape 30"/>
            <p:cNvSpPr>
              <a:spLocks noChangeArrowheads="1"/>
            </p:cNvSpPr>
            <p:nvPr/>
          </p:nvSpPr>
          <p:spPr bwMode="auto">
            <a:xfrm>
              <a:off x="6913563" y="2565400"/>
              <a:ext cx="1439862" cy="282575"/>
            </a:xfrm>
            <a:prstGeom prst="roundRect">
              <a:avLst>
                <a:gd name="adj" fmla="val 4449"/>
              </a:avLst>
            </a:prstGeom>
            <a:gradFill rotWithShape="1">
              <a:gsLst>
                <a:gs pos="0">
                  <a:srgbClr val="95D4EB"/>
                </a:gs>
                <a:gs pos="100000">
                  <a:srgbClr val="FFFFFF"/>
                </a:gs>
              </a:gsLst>
              <a:lin ang="5400000" scaled="1"/>
            </a:gradFill>
            <a:ln w="12700" algn="ctr">
              <a:solidFill>
                <a:srgbClr val="4EB6D6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자료입력</a:t>
              </a:r>
              <a:r>
                <a:rPr lang="en-US" altLang="ko-KR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/</a:t>
              </a: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재입력</a:t>
              </a:r>
              <a:endParaRPr lang="en-US" altLang="ko-KR" sz="90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0" name="AutoShape 30"/>
            <p:cNvSpPr>
              <a:spLocks noChangeArrowheads="1"/>
            </p:cNvSpPr>
            <p:nvPr/>
          </p:nvSpPr>
          <p:spPr bwMode="auto">
            <a:xfrm>
              <a:off x="6732588" y="5883275"/>
              <a:ext cx="1800225" cy="287338"/>
            </a:xfrm>
            <a:prstGeom prst="roundRect">
              <a:avLst>
                <a:gd name="adj" fmla="val 4449"/>
              </a:avLst>
            </a:prstGeom>
            <a:gradFill rotWithShape="1">
              <a:gsLst>
                <a:gs pos="0">
                  <a:srgbClr val="95D4EB"/>
                </a:gs>
                <a:gs pos="100000">
                  <a:srgbClr val="FFFFFF"/>
                </a:gs>
              </a:gsLst>
              <a:lin ang="5400000" scaled="1"/>
            </a:gradFill>
            <a:ln w="12700" algn="ctr">
              <a:solidFill>
                <a:srgbClr val="4EB6D6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자료제출</a:t>
              </a:r>
            </a:p>
          </p:txBody>
        </p:sp>
        <p:cxnSp>
          <p:nvCxnSpPr>
            <p:cNvPr id="31" name="직선 화살표 연결선 30"/>
            <p:cNvCxnSpPr>
              <a:stCxn id="24" idx="2"/>
              <a:endCxn id="55" idx="0"/>
            </p:cNvCxnSpPr>
            <p:nvPr/>
          </p:nvCxnSpPr>
          <p:spPr>
            <a:xfrm rot="16200000" flipH="1">
              <a:off x="1082675" y="3036888"/>
              <a:ext cx="639763" cy="1587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AutoShape 30"/>
            <p:cNvSpPr>
              <a:spLocks noChangeArrowheads="1"/>
            </p:cNvSpPr>
            <p:nvPr/>
          </p:nvSpPr>
          <p:spPr bwMode="auto">
            <a:xfrm>
              <a:off x="719138" y="4365625"/>
              <a:ext cx="1368425" cy="282575"/>
            </a:xfrm>
            <a:prstGeom prst="roundRect">
              <a:avLst>
                <a:gd name="adj" fmla="val 4449"/>
              </a:avLst>
            </a:prstGeom>
            <a:gradFill rotWithShape="1">
              <a:gsLst>
                <a:gs pos="0">
                  <a:srgbClr val="95D4EB"/>
                </a:gs>
                <a:gs pos="100000">
                  <a:srgbClr val="FFFFFF"/>
                </a:gs>
              </a:gsLst>
              <a:lin ang="5400000" scaled="1"/>
            </a:gradFill>
            <a:ln w="12700" algn="ctr">
              <a:solidFill>
                <a:srgbClr val="4EB6D6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집계완료</a:t>
              </a:r>
              <a:endParaRPr lang="en-US" altLang="ko-KR" sz="800" b="1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cxnSp>
          <p:nvCxnSpPr>
            <p:cNvPr id="33" name="직선 화살표 연결선 32"/>
            <p:cNvCxnSpPr>
              <a:stCxn id="55" idx="2"/>
              <a:endCxn id="32" idx="0"/>
            </p:cNvCxnSpPr>
            <p:nvPr/>
          </p:nvCxnSpPr>
          <p:spPr>
            <a:xfrm rot="5400000">
              <a:off x="1041400" y="4002088"/>
              <a:ext cx="725487" cy="1588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AutoShape 30"/>
            <p:cNvSpPr>
              <a:spLocks noChangeArrowheads="1"/>
            </p:cNvSpPr>
            <p:nvPr/>
          </p:nvSpPr>
          <p:spPr bwMode="auto">
            <a:xfrm>
              <a:off x="4500563" y="3429000"/>
              <a:ext cx="1439862" cy="282575"/>
            </a:xfrm>
            <a:prstGeom prst="roundRect">
              <a:avLst>
                <a:gd name="adj" fmla="val 4449"/>
              </a:avLst>
            </a:prstGeom>
            <a:gradFill rotWithShape="1">
              <a:gsLst>
                <a:gs pos="0">
                  <a:srgbClr val="95D4EB"/>
                </a:gs>
                <a:gs pos="100000">
                  <a:srgbClr val="FFFFFF"/>
                </a:gs>
              </a:gsLst>
              <a:lin ang="5400000" scaled="1"/>
            </a:gradFill>
            <a:ln w="12700" algn="ctr">
              <a:solidFill>
                <a:srgbClr val="4EB6D6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집계완료</a:t>
              </a:r>
              <a:endParaRPr lang="en-US" altLang="ko-KR" sz="1200" b="1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5" name="순서도: 판단 34"/>
            <p:cNvSpPr/>
            <p:nvPr/>
          </p:nvSpPr>
          <p:spPr>
            <a:xfrm>
              <a:off x="2733675" y="2430463"/>
              <a:ext cx="1368425" cy="431800"/>
            </a:xfrm>
            <a:prstGeom prst="flowChartDecisi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endParaRPr lang="ko-KR" altLang="en-US" sz="105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36" name="직선 화살표 연결선 35"/>
            <p:cNvCxnSpPr>
              <a:stCxn id="35" idx="2"/>
              <a:endCxn id="27" idx="0"/>
            </p:cNvCxnSpPr>
            <p:nvPr/>
          </p:nvCxnSpPr>
          <p:spPr>
            <a:xfrm rot="5400000">
              <a:off x="3127376" y="3143250"/>
              <a:ext cx="571500" cy="9525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AutoShape 30"/>
            <p:cNvSpPr>
              <a:spLocks noChangeArrowheads="1"/>
            </p:cNvSpPr>
            <p:nvPr/>
          </p:nvSpPr>
          <p:spPr bwMode="auto">
            <a:xfrm>
              <a:off x="4500563" y="2881313"/>
              <a:ext cx="1439862" cy="282575"/>
            </a:xfrm>
            <a:prstGeom prst="roundRect">
              <a:avLst>
                <a:gd name="adj" fmla="val 4449"/>
              </a:avLst>
            </a:prstGeom>
            <a:gradFill rotWithShape="1">
              <a:gsLst>
                <a:gs pos="0">
                  <a:srgbClr val="95D4EB"/>
                </a:gs>
                <a:gs pos="100000">
                  <a:srgbClr val="FFFFFF"/>
                </a:gs>
              </a:gsLst>
              <a:lin ang="5400000" scaled="1"/>
            </a:gradFill>
            <a:ln w="12700" algn="ctr">
              <a:solidFill>
                <a:srgbClr val="4EB6D6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집계진행</a:t>
              </a:r>
              <a:endParaRPr lang="en-US" altLang="ko-KR" sz="800" b="1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cxnSp>
          <p:nvCxnSpPr>
            <p:cNvPr id="38" name="직선 화살표 연결선 37"/>
            <p:cNvCxnSpPr>
              <a:stCxn id="40" idx="2"/>
              <a:endCxn id="37" idx="0"/>
            </p:cNvCxnSpPr>
            <p:nvPr/>
          </p:nvCxnSpPr>
          <p:spPr>
            <a:xfrm rot="5400000">
              <a:off x="5098256" y="2759869"/>
              <a:ext cx="244475" cy="1588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화살표 연결선 38"/>
            <p:cNvCxnSpPr>
              <a:stCxn id="37" idx="2"/>
              <a:endCxn id="34" idx="0"/>
            </p:cNvCxnSpPr>
            <p:nvPr/>
          </p:nvCxnSpPr>
          <p:spPr>
            <a:xfrm rot="5400000">
              <a:off x="5087144" y="3296444"/>
              <a:ext cx="266700" cy="1588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AutoShape 30"/>
            <p:cNvSpPr>
              <a:spLocks noChangeArrowheads="1"/>
            </p:cNvSpPr>
            <p:nvPr/>
          </p:nvSpPr>
          <p:spPr bwMode="auto">
            <a:xfrm>
              <a:off x="4500563" y="2354263"/>
              <a:ext cx="1439862" cy="282575"/>
            </a:xfrm>
            <a:prstGeom prst="roundRect">
              <a:avLst>
                <a:gd name="adj" fmla="val 4449"/>
              </a:avLst>
            </a:prstGeom>
            <a:gradFill rotWithShape="1">
              <a:gsLst>
                <a:gs pos="0">
                  <a:srgbClr val="95D4EB"/>
                </a:gs>
                <a:gs pos="100000">
                  <a:srgbClr val="FFFFFF"/>
                </a:gs>
              </a:gsLst>
              <a:lin ang="5400000" scaled="1"/>
            </a:gradFill>
            <a:ln w="12700" algn="ctr">
              <a:solidFill>
                <a:srgbClr val="4EB6D6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집계서식 연계등록</a:t>
              </a:r>
              <a:endParaRPr lang="en-US" altLang="ko-KR" sz="1200" b="1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906713" y="2527300"/>
              <a:ext cx="1079500" cy="2619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latinLnBrk="1" hangingPunct="1">
                <a:defRPr/>
              </a:pPr>
              <a:r>
                <a:rPr lang="ko-KR" altLang="en-US" sz="1050" b="1" dirty="0"/>
                <a:t>직접입력 가능</a:t>
              </a:r>
            </a:p>
          </p:txBody>
        </p:sp>
        <p:sp>
          <p:nvSpPr>
            <p:cNvPr id="42" name="모서리가 둥근 직사각형 41"/>
            <p:cNvSpPr/>
            <p:nvPr/>
          </p:nvSpPr>
          <p:spPr>
            <a:xfrm>
              <a:off x="3448050" y="2933700"/>
              <a:ext cx="360363" cy="144463"/>
            </a:xfrm>
            <a:prstGeom prst="roundRect">
              <a:avLst/>
            </a:prstGeom>
            <a:no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r>
                <a:rPr lang="ko-KR" altLang="en-US" sz="800" dirty="0">
                  <a:solidFill>
                    <a:schemeClr val="tx1"/>
                  </a:solidFill>
                </a:rPr>
                <a:t>예</a:t>
              </a:r>
            </a:p>
          </p:txBody>
        </p:sp>
        <p:sp>
          <p:nvSpPr>
            <p:cNvPr id="43" name="모서리가 둥근 직사각형 42"/>
            <p:cNvSpPr/>
            <p:nvPr/>
          </p:nvSpPr>
          <p:spPr>
            <a:xfrm>
              <a:off x="3851275" y="2420938"/>
              <a:ext cx="504825" cy="144462"/>
            </a:xfrm>
            <a:prstGeom prst="roundRect">
              <a:avLst/>
            </a:prstGeom>
            <a:no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r>
                <a:rPr lang="ko-KR" altLang="en-US" sz="800" dirty="0">
                  <a:solidFill>
                    <a:schemeClr val="tx1"/>
                  </a:solidFill>
                </a:rPr>
                <a:t>아니오</a:t>
              </a:r>
            </a:p>
          </p:txBody>
        </p:sp>
        <p:cxnSp>
          <p:nvCxnSpPr>
            <p:cNvPr id="44" name="직선 화살표 연결선 43"/>
            <p:cNvCxnSpPr>
              <a:stCxn id="29" idx="2"/>
              <a:endCxn id="113" idx="0"/>
            </p:cNvCxnSpPr>
            <p:nvPr/>
          </p:nvCxnSpPr>
          <p:spPr>
            <a:xfrm>
              <a:off x="7632700" y="2847975"/>
              <a:ext cx="0" cy="1301750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5" name="Group 49"/>
            <p:cNvGrpSpPr>
              <a:grpSpLocks/>
            </p:cNvGrpSpPr>
            <p:nvPr/>
          </p:nvGrpSpPr>
          <p:grpSpPr bwMode="auto">
            <a:xfrm>
              <a:off x="655638" y="2271713"/>
              <a:ext cx="215900" cy="293687"/>
              <a:chOff x="340" y="982"/>
              <a:chExt cx="136" cy="185"/>
            </a:xfrm>
          </p:grpSpPr>
          <p:sp>
            <p:nvSpPr>
              <p:cNvPr id="46" name="Oval 50"/>
              <p:cNvSpPr>
                <a:spLocks noChangeArrowheads="1"/>
              </p:cNvSpPr>
              <p:nvPr/>
            </p:nvSpPr>
            <p:spPr bwMode="auto">
              <a:xfrm>
                <a:off x="340" y="1026"/>
                <a:ext cx="136" cy="136"/>
              </a:xfrm>
              <a:prstGeom prst="ellipse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180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47" name="Text Box 51"/>
              <p:cNvSpPr txBox="1">
                <a:spLocks noChangeArrowheads="1"/>
              </p:cNvSpPr>
              <p:nvPr/>
            </p:nvSpPr>
            <p:spPr bwMode="auto">
              <a:xfrm>
                <a:off x="352" y="982"/>
                <a:ext cx="102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120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2</a:t>
                </a:r>
              </a:p>
            </p:txBody>
          </p:sp>
        </p:grpSp>
        <p:cxnSp>
          <p:nvCxnSpPr>
            <p:cNvPr id="48" name="꺾인 연결선 47"/>
            <p:cNvCxnSpPr>
              <a:stCxn id="27" idx="2"/>
              <a:endCxn id="115" idx="0"/>
            </p:cNvCxnSpPr>
            <p:nvPr/>
          </p:nvCxnSpPr>
          <p:spPr>
            <a:xfrm rot="16200000" flipH="1">
              <a:off x="3410744" y="3715544"/>
              <a:ext cx="889000" cy="890588"/>
            </a:xfrm>
            <a:prstGeom prst="bentConnector3">
              <a:avLst>
                <a:gd name="adj1" fmla="val 50000"/>
              </a:avLst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Group 49"/>
            <p:cNvGrpSpPr>
              <a:grpSpLocks/>
            </p:cNvGrpSpPr>
            <p:nvPr/>
          </p:nvGrpSpPr>
          <p:grpSpPr bwMode="auto">
            <a:xfrm>
              <a:off x="6732588" y="2414588"/>
              <a:ext cx="252412" cy="293687"/>
              <a:chOff x="324" y="982"/>
              <a:chExt cx="159" cy="185"/>
            </a:xfrm>
          </p:grpSpPr>
          <p:sp>
            <p:nvSpPr>
              <p:cNvPr id="50" name="Oval 50"/>
              <p:cNvSpPr>
                <a:spLocks noChangeArrowheads="1"/>
              </p:cNvSpPr>
              <p:nvPr/>
            </p:nvSpPr>
            <p:spPr bwMode="auto">
              <a:xfrm>
                <a:off x="340" y="1026"/>
                <a:ext cx="136" cy="136"/>
              </a:xfrm>
              <a:prstGeom prst="ellipse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180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51" name="Text Box 51"/>
              <p:cNvSpPr txBox="1">
                <a:spLocks noChangeArrowheads="1"/>
              </p:cNvSpPr>
              <p:nvPr/>
            </p:nvSpPr>
            <p:spPr bwMode="auto">
              <a:xfrm>
                <a:off x="324" y="982"/>
                <a:ext cx="159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120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10</a:t>
                </a:r>
              </a:p>
            </p:txBody>
          </p:sp>
        </p:grpSp>
        <p:grpSp>
          <p:nvGrpSpPr>
            <p:cNvPr id="52" name="Group 49"/>
            <p:cNvGrpSpPr>
              <a:grpSpLocks/>
            </p:cNvGrpSpPr>
            <p:nvPr/>
          </p:nvGrpSpPr>
          <p:grpSpPr bwMode="auto">
            <a:xfrm>
              <a:off x="6659563" y="5727700"/>
              <a:ext cx="252412" cy="293688"/>
              <a:chOff x="324" y="982"/>
              <a:chExt cx="159" cy="185"/>
            </a:xfrm>
          </p:grpSpPr>
          <p:sp>
            <p:nvSpPr>
              <p:cNvPr id="53" name="Oval 50"/>
              <p:cNvSpPr>
                <a:spLocks noChangeArrowheads="1"/>
              </p:cNvSpPr>
              <p:nvPr/>
            </p:nvSpPr>
            <p:spPr bwMode="auto">
              <a:xfrm>
                <a:off x="340" y="1026"/>
                <a:ext cx="136" cy="136"/>
              </a:xfrm>
              <a:prstGeom prst="ellipse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180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54" name="Text Box 51"/>
              <p:cNvSpPr txBox="1">
                <a:spLocks noChangeArrowheads="1"/>
              </p:cNvSpPr>
              <p:nvPr/>
            </p:nvSpPr>
            <p:spPr bwMode="auto">
              <a:xfrm>
                <a:off x="324" y="982"/>
                <a:ext cx="159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120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12</a:t>
                </a:r>
              </a:p>
            </p:txBody>
          </p:sp>
        </p:grpSp>
        <p:sp>
          <p:nvSpPr>
            <p:cNvPr id="55" name="AutoShape 30"/>
            <p:cNvSpPr>
              <a:spLocks noChangeArrowheads="1"/>
            </p:cNvSpPr>
            <p:nvPr/>
          </p:nvSpPr>
          <p:spPr bwMode="auto">
            <a:xfrm>
              <a:off x="719138" y="3357563"/>
              <a:ext cx="1368425" cy="282575"/>
            </a:xfrm>
            <a:prstGeom prst="roundRect">
              <a:avLst>
                <a:gd name="adj" fmla="val 4449"/>
              </a:avLst>
            </a:prstGeom>
            <a:gradFill rotWithShape="1">
              <a:gsLst>
                <a:gs pos="0">
                  <a:srgbClr val="95D4EB"/>
                </a:gs>
                <a:gs pos="100000">
                  <a:srgbClr val="FFFFFF"/>
                </a:gs>
              </a:gsLst>
              <a:lin ang="5400000" scaled="1"/>
            </a:gradFill>
            <a:ln w="12700" algn="ctr">
              <a:solidFill>
                <a:srgbClr val="4EB6D6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집계진행</a:t>
              </a:r>
              <a:endParaRPr lang="en-US" altLang="ko-KR" sz="800" b="1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grpSp>
          <p:nvGrpSpPr>
            <p:cNvPr id="56" name="Group 49"/>
            <p:cNvGrpSpPr>
              <a:grpSpLocks/>
            </p:cNvGrpSpPr>
            <p:nvPr/>
          </p:nvGrpSpPr>
          <p:grpSpPr bwMode="auto">
            <a:xfrm>
              <a:off x="4427538" y="3279775"/>
              <a:ext cx="252412" cy="293688"/>
              <a:chOff x="324" y="982"/>
              <a:chExt cx="159" cy="185"/>
            </a:xfrm>
          </p:grpSpPr>
          <p:sp>
            <p:nvSpPr>
              <p:cNvPr id="57" name="Oval 50"/>
              <p:cNvSpPr>
                <a:spLocks noChangeArrowheads="1"/>
              </p:cNvSpPr>
              <p:nvPr/>
            </p:nvSpPr>
            <p:spPr bwMode="auto">
              <a:xfrm>
                <a:off x="340" y="1026"/>
                <a:ext cx="136" cy="136"/>
              </a:xfrm>
              <a:prstGeom prst="ellipse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180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58" name="Text Box 51"/>
              <p:cNvSpPr txBox="1">
                <a:spLocks noChangeArrowheads="1"/>
              </p:cNvSpPr>
              <p:nvPr/>
            </p:nvSpPr>
            <p:spPr bwMode="auto">
              <a:xfrm>
                <a:off x="324" y="982"/>
                <a:ext cx="159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120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13</a:t>
                </a:r>
              </a:p>
            </p:txBody>
          </p:sp>
        </p:grpSp>
        <p:sp>
          <p:nvSpPr>
            <p:cNvPr id="59" name="순서도: 준비 58"/>
            <p:cNvSpPr/>
            <p:nvPr/>
          </p:nvSpPr>
          <p:spPr>
            <a:xfrm>
              <a:off x="684213" y="1628775"/>
              <a:ext cx="1439862" cy="287338"/>
            </a:xfrm>
            <a:prstGeom prst="flowChartPreparati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endParaRPr lang="ko-KR" altLang="en-US" sz="1050" dirty="0" err="1">
                <a:solidFill>
                  <a:schemeClr val="tx1"/>
                </a:solidFill>
              </a:endParaRPr>
            </a:p>
          </p:txBody>
        </p:sp>
        <p:sp>
          <p:nvSpPr>
            <p:cNvPr id="60" name="TextBox 304"/>
            <p:cNvSpPr txBox="1">
              <a:spLocks noChangeArrowheads="1"/>
            </p:cNvSpPr>
            <p:nvPr/>
          </p:nvSpPr>
          <p:spPr bwMode="auto">
            <a:xfrm>
              <a:off x="971550" y="1628775"/>
              <a:ext cx="863600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자료요청</a:t>
              </a:r>
            </a:p>
          </p:txBody>
        </p:sp>
        <p:grpSp>
          <p:nvGrpSpPr>
            <p:cNvPr id="61" name="Group 49"/>
            <p:cNvGrpSpPr>
              <a:grpSpLocks/>
            </p:cNvGrpSpPr>
            <p:nvPr/>
          </p:nvGrpSpPr>
          <p:grpSpPr bwMode="auto">
            <a:xfrm>
              <a:off x="727075" y="1479550"/>
              <a:ext cx="215900" cy="293688"/>
              <a:chOff x="340" y="982"/>
              <a:chExt cx="136" cy="185"/>
            </a:xfrm>
          </p:grpSpPr>
          <p:sp>
            <p:nvSpPr>
              <p:cNvPr id="62" name="Oval 50"/>
              <p:cNvSpPr>
                <a:spLocks noChangeArrowheads="1"/>
              </p:cNvSpPr>
              <p:nvPr/>
            </p:nvSpPr>
            <p:spPr bwMode="auto">
              <a:xfrm>
                <a:off x="340" y="1026"/>
                <a:ext cx="136" cy="136"/>
              </a:xfrm>
              <a:prstGeom prst="ellipse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180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63" name="Text Box 51"/>
              <p:cNvSpPr txBox="1">
                <a:spLocks noChangeArrowheads="1"/>
              </p:cNvSpPr>
              <p:nvPr/>
            </p:nvSpPr>
            <p:spPr bwMode="auto">
              <a:xfrm>
                <a:off x="352" y="982"/>
                <a:ext cx="102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120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1</a:t>
                </a:r>
              </a:p>
            </p:txBody>
          </p:sp>
        </p:grpSp>
        <p:sp>
          <p:nvSpPr>
            <p:cNvPr id="64" name="Rectangle 7"/>
            <p:cNvSpPr>
              <a:spLocks noChangeArrowheads="1"/>
            </p:cNvSpPr>
            <p:nvPr/>
          </p:nvSpPr>
          <p:spPr bwMode="auto">
            <a:xfrm>
              <a:off x="2555875" y="1412875"/>
              <a:ext cx="3600450" cy="720725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E7F4F5"/>
                </a:gs>
              </a:gsLst>
              <a:lin ang="5400000" scaled="1"/>
            </a:gradFill>
            <a:ln w="9525">
              <a:solidFill>
                <a:srgbClr val="83BFCD"/>
              </a:solidFill>
              <a:prstDash val="dash"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algn="ctr" eaLnBrk="1" fontAlgn="auto" latinLnBrk="1" hangingPunct="1">
                <a:spcBef>
                  <a:spcPct val="20000"/>
                </a:spcBef>
                <a:spcAft>
                  <a:spcPts val="0"/>
                </a:spcAft>
                <a:defRPr/>
              </a:pPr>
              <a:endParaRPr kumimoji="0" lang="ko-KR" altLang="ko-KR" sz="1050" b="1" dirty="0">
                <a:latin typeface="돋움체" pitchFamily="49" charset="-127"/>
                <a:ea typeface="돋움체" pitchFamily="49" charset="-127"/>
              </a:endParaRPr>
            </a:p>
          </p:txBody>
        </p:sp>
        <p:sp>
          <p:nvSpPr>
            <p:cNvPr id="65" name="Rectangle 7"/>
            <p:cNvSpPr>
              <a:spLocks noChangeArrowheads="1"/>
            </p:cNvSpPr>
            <p:nvPr/>
          </p:nvSpPr>
          <p:spPr bwMode="auto">
            <a:xfrm>
              <a:off x="6227763" y="1412875"/>
              <a:ext cx="2665412" cy="720725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E7F4F5"/>
                </a:gs>
              </a:gsLst>
              <a:lin ang="5400000" scaled="1"/>
            </a:gradFill>
            <a:ln w="9525">
              <a:solidFill>
                <a:srgbClr val="83BFCD"/>
              </a:solidFill>
              <a:prstDash val="dash"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algn="ctr" eaLnBrk="1" fontAlgn="auto" latinLnBrk="1" hangingPunct="1">
                <a:spcBef>
                  <a:spcPct val="20000"/>
                </a:spcBef>
                <a:spcAft>
                  <a:spcPts val="0"/>
                </a:spcAft>
                <a:defRPr/>
              </a:pPr>
              <a:endParaRPr kumimoji="0" lang="ko-KR" altLang="ko-KR" sz="1050" b="1" dirty="0">
                <a:latin typeface="돋움체" pitchFamily="49" charset="-127"/>
                <a:ea typeface="돋움체" pitchFamily="49" charset="-127"/>
              </a:endParaRPr>
            </a:p>
          </p:txBody>
        </p:sp>
        <p:sp>
          <p:nvSpPr>
            <p:cNvPr id="66" name="TextBox 323"/>
            <p:cNvSpPr txBox="1">
              <a:spLocks noChangeArrowheads="1"/>
            </p:cNvSpPr>
            <p:nvPr/>
          </p:nvSpPr>
          <p:spPr bwMode="auto">
            <a:xfrm>
              <a:off x="3059113" y="1628775"/>
              <a:ext cx="1225550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요청접수</a:t>
              </a:r>
            </a:p>
          </p:txBody>
        </p:sp>
        <p:sp>
          <p:nvSpPr>
            <p:cNvPr id="67" name="순서도: 준비 66"/>
            <p:cNvSpPr/>
            <p:nvPr/>
          </p:nvSpPr>
          <p:spPr>
            <a:xfrm>
              <a:off x="6913563" y="1617663"/>
              <a:ext cx="1438275" cy="288925"/>
            </a:xfrm>
            <a:prstGeom prst="flowChartPreparati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endParaRPr lang="ko-KR" altLang="en-US" sz="1050" dirty="0" err="1">
                <a:solidFill>
                  <a:schemeClr val="tx1"/>
                </a:solidFill>
              </a:endParaRPr>
            </a:p>
          </p:txBody>
        </p:sp>
        <p:sp>
          <p:nvSpPr>
            <p:cNvPr id="68" name="TextBox 325"/>
            <p:cNvSpPr txBox="1">
              <a:spLocks noChangeArrowheads="1"/>
            </p:cNvSpPr>
            <p:nvPr/>
          </p:nvSpPr>
          <p:spPr bwMode="auto">
            <a:xfrm>
              <a:off x="7237413" y="1628775"/>
              <a:ext cx="863600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요청접수</a:t>
              </a:r>
            </a:p>
          </p:txBody>
        </p:sp>
        <p:cxnSp>
          <p:nvCxnSpPr>
            <p:cNvPr id="69" name="직선 화살표 연결선 68"/>
            <p:cNvCxnSpPr>
              <a:stCxn id="59" idx="3"/>
              <a:endCxn id="71" idx="1"/>
            </p:cNvCxnSpPr>
            <p:nvPr/>
          </p:nvCxnSpPr>
          <p:spPr>
            <a:xfrm>
              <a:off x="2124075" y="1773238"/>
              <a:ext cx="576263" cy="1587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직선 화살표 연결선 69"/>
            <p:cNvCxnSpPr>
              <a:endCxn id="67" idx="1"/>
            </p:cNvCxnSpPr>
            <p:nvPr/>
          </p:nvCxnSpPr>
          <p:spPr>
            <a:xfrm flipV="1">
              <a:off x="5940425" y="1762125"/>
              <a:ext cx="973138" cy="11113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순서도: 준비 70"/>
            <p:cNvSpPr/>
            <p:nvPr/>
          </p:nvSpPr>
          <p:spPr>
            <a:xfrm>
              <a:off x="2700338" y="1628775"/>
              <a:ext cx="1439862" cy="287338"/>
            </a:xfrm>
            <a:prstGeom prst="flowChartPreparati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endParaRPr lang="ko-KR" altLang="en-US" sz="1050" dirty="0" err="1">
                <a:solidFill>
                  <a:schemeClr val="tx1"/>
                </a:solidFill>
              </a:endParaRPr>
            </a:p>
          </p:txBody>
        </p:sp>
        <p:sp>
          <p:nvSpPr>
            <p:cNvPr id="72" name="순서도: 준비 71"/>
            <p:cNvSpPr/>
            <p:nvPr/>
          </p:nvSpPr>
          <p:spPr>
            <a:xfrm>
              <a:off x="4500563" y="1628775"/>
              <a:ext cx="1439862" cy="287338"/>
            </a:xfrm>
            <a:prstGeom prst="flowChartPreparati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endParaRPr lang="ko-KR" altLang="en-US" sz="1050" dirty="0" err="1">
                <a:solidFill>
                  <a:schemeClr val="tx1"/>
                </a:solidFill>
              </a:endParaRPr>
            </a:p>
          </p:txBody>
        </p:sp>
        <p:sp>
          <p:nvSpPr>
            <p:cNvPr id="73" name="TextBox 340"/>
            <p:cNvSpPr txBox="1">
              <a:spLocks noChangeArrowheads="1"/>
            </p:cNvSpPr>
            <p:nvPr/>
          </p:nvSpPr>
          <p:spPr bwMode="auto">
            <a:xfrm>
              <a:off x="4787900" y="1628775"/>
              <a:ext cx="1223963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자료이첩</a:t>
              </a:r>
            </a:p>
          </p:txBody>
        </p:sp>
        <p:cxnSp>
          <p:nvCxnSpPr>
            <p:cNvPr id="74" name="꺾인 연결선 73"/>
            <p:cNvCxnSpPr>
              <a:stCxn id="35" idx="3"/>
              <a:endCxn id="72" idx="1"/>
            </p:cNvCxnSpPr>
            <p:nvPr/>
          </p:nvCxnSpPr>
          <p:spPr>
            <a:xfrm flipV="1">
              <a:off x="4102100" y="1773238"/>
              <a:ext cx="398463" cy="873125"/>
            </a:xfrm>
            <a:prstGeom prst="bentConnector3">
              <a:avLst>
                <a:gd name="adj1" fmla="val 50000"/>
              </a:avLst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직선 화살표 연결선 74"/>
            <p:cNvCxnSpPr>
              <a:stCxn id="71" idx="2"/>
              <a:endCxn id="35" idx="0"/>
            </p:cNvCxnSpPr>
            <p:nvPr/>
          </p:nvCxnSpPr>
          <p:spPr>
            <a:xfrm rot="5400000">
              <a:off x="3161507" y="2172494"/>
              <a:ext cx="514350" cy="1587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직선 화살표 연결선 75"/>
            <p:cNvCxnSpPr>
              <a:stCxn id="72" idx="2"/>
              <a:endCxn id="40" idx="0"/>
            </p:cNvCxnSpPr>
            <p:nvPr/>
          </p:nvCxnSpPr>
          <p:spPr>
            <a:xfrm rot="5400000">
              <a:off x="5000625" y="2135188"/>
              <a:ext cx="438150" cy="0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직선 화살표 연결선 76"/>
            <p:cNvCxnSpPr>
              <a:stCxn id="67" idx="2"/>
              <a:endCxn id="29" idx="0"/>
            </p:cNvCxnSpPr>
            <p:nvPr/>
          </p:nvCxnSpPr>
          <p:spPr>
            <a:xfrm>
              <a:off x="7632700" y="1906588"/>
              <a:ext cx="0" cy="658812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직선 화살표 연결선 77"/>
            <p:cNvCxnSpPr>
              <a:stCxn id="60" idx="2"/>
              <a:endCxn id="24" idx="0"/>
            </p:cNvCxnSpPr>
            <p:nvPr/>
          </p:nvCxnSpPr>
          <p:spPr>
            <a:xfrm rot="5400000">
              <a:off x="1138238" y="2170113"/>
              <a:ext cx="528637" cy="1587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9" name="Group 49"/>
            <p:cNvGrpSpPr>
              <a:grpSpLocks/>
            </p:cNvGrpSpPr>
            <p:nvPr/>
          </p:nvGrpSpPr>
          <p:grpSpPr bwMode="auto">
            <a:xfrm>
              <a:off x="655638" y="3206750"/>
              <a:ext cx="215900" cy="293688"/>
              <a:chOff x="340" y="982"/>
              <a:chExt cx="136" cy="185"/>
            </a:xfrm>
          </p:grpSpPr>
          <p:sp>
            <p:nvSpPr>
              <p:cNvPr id="80" name="Oval 50"/>
              <p:cNvSpPr>
                <a:spLocks noChangeArrowheads="1"/>
              </p:cNvSpPr>
              <p:nvPr/>
            </p:nvSpPr>
            <p:spPr bwMode="auto">
              <a:xfrm>
                <a:off x="340" y="1026"/>
                <a:ext cx="136" cy="136"/>
              </a:xfrm>
              <a:prstGeom prst="ellipse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180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81" name="Text Box 51"/>
              <p:cNvSpPr txBox="1">
                <a:spLocks noChangeArrowheads="1"/>
              </p:cNvSpPr>
              <p:nvPr/>
            </p:nvSpPr>
            <p:spPr bwMode="auto">
              <a:xfrm>
                <a:off x="352" y="982"/>
                <a:ext cx="102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120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3</a:t>
                </a:r>
              </a:p>
            </p:txBody>
          </p:sp>
        </p:grpSp>
        <p:grpSp>
          <p:nvGrpSpPr>
            <p:cNvPr id="82" name="Group 49"/>
            <p:cNvGrpSpPr>
              <a:grpSpLocks/>
            </p:cNvGrpSpPr>
            <p:nvPr/>
          </p:nvGrpSpPr>
          <p:grpSpPr bwMode="auto">
            <a:xfrm>
              <a:off x="2790825" y="2349500"/>
              <a:ext cx="215900" cy="293688"/>
              <a:chOff x="340" y="982"/>
              <a:chExt cx="136" cy="185"/>
            </a:xfrm>
          </p:grpSpPr>
          <p:sp>
            <p:nvSpPr>
              <p:cNvPr id="83" name="Oval 50"/>
              <p:cNvSpPr>
                <a:spLocks noChangeArrowheads="1"/>
              </p:cNvSpPr>
              <p:nvPr/>
            </p:nvSpPr>
            <p:spPr bwMode="auto">
              <a:xfrm>
                <a:off x="340" y="1026"/>
                <a:ext cx="136" cy="136"/>
              </a:xfrm>
              <a:prstGeom prst="ellipse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180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84" name="Text Box 51"/>
              <p:cNvSpPr txBox="1">
                <a:spLocks noChangeArrowheads="1"/>
              </p:cNvSpPr>
              <p:nvPr/>
            </p:nvSpPr>
            <p:spPr bwMode="auto">
              <a:xfrm>
                <a:off x="352" y="982"/>
                <a:ext cx="102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120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5</a:t>
                </a:r>
              </a:p>
            </p:txBody>
          </p:sp>
        </p:grpSp>
        <p:grpSp>
          <p:nvGrpSpPr>
            <p:cNvPr id="85" name="Group 49"/>
            <p:cNvGrpSpPr>
              <a:grpSpLocks/>
            </p:cNvGrpSpPr>
            <p:nvPr/>
          </p:nvGrpSpPr>
          <p:grpSpPr bwMode="auto">
            <a:xfrm>
              <a:off x="4427538" y="2162175"/>
              <a:ext cx="215900" cy="293688"/>
              <a:chOff x="340" y="982"/>
              <a:chExt cx="136" cy="185"/>
            </a:xfrm>
          </p:grpSpPr>
          <p:sp>
            <p:nvSpPr>
              <p:cNvPr id="86" name="Oval 50"/>
              <p:cNvSpPr>
                <a:spLocks noChangeArrowheads="1"/>
              </p:cNvSpPr>
              <p:nvPr/>
            </p:nvSpPr>
            <p:spPr bwMode="auto">
              <a:xfrm>
                <a:off x="340" y="1026"/>
                <a:ext cx="136" cy="136"/>
              </a:xfrm>
              <a:prstGeom prst="ellipse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180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87" name="Text Box 51"/>
              <p:cNvSpPr txBox="1">
                <a:spLocks noChangeArrowheads="1"/>
              </p:cNvSpPr>
              <p:nvPr/>
            </p:nvSpPr>
            <p:spPr bwMode="auto">
              <a:xfrm>
                <a:off x="352" y="982"/>
                <a:ext cx="102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120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7</a:t>
                </a:r>
              </a:p>
            </p:txBody>
          </p:sp>
        </p:grpSp>
        <p:grpSp>
          <p:nvGrpSpPr>
            <p:cNvPr id="88" name="Group 49"/>
            <p:cNvGrpSpPr>
              <a:grpSpLocks/>
            </p:cNvGrpSpPr>
            <p:nvPr/>
          </p:nvGrpSpPr>
          <p:grpSpPr bwMode="auto">
            <a:xfrm>
              <a:off x="4427538" y="2727325"/>
              <a:ext cx="215900" cy="293688"/>
              <a:chOff x="340" y="982"/>
              <a:chExt cx="136" cy="185"/>
            </a:xfrm>
          </p:grpSpPr>
          <p:sp>
            <p:nvSpPr>
              <p:cNvPr id="89" name="Oval 50"/>
              <p:cNvSpPr>
                <a:spLocks noChangeArrowheads="1"/>
              </p:cNvSpPr>
              <p:nvPr/>
            </p:nvSpPr>
            <p:spPr bwMode="auto">
              <a:xfrm>
                <a:off x="340" y="1026"/>
                <a:ext cx="136" cy="136"/>
              </a:xfrm>
              <a:prstGeom prst="ellipse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180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90" name="Text Box 51"/>
              <p:cNvSpPr txBox="1">
                <a:spLocks noChangeArrowheads="1"/>
              </p:cNvSpPr>
              <p:nvPr/>
            </p:nvSpPr>
            <p:spPr bwMode="auto">
              <a:xfrm>
                <a:off x="352" y="982"/>
                <a:ext cx="102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120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8</a:t>
                </a:r>
              </a:p>
            </p:txBody>
          </p:sp>
        </p:grpSp>
        <p:grpSp>
          <p:nvGrpSpPr>
            <p:cNvPr id="91" name="Group 49"/>
            <p:cNvGrpSpPr>
              <a:grpSpLocks/>
            </p:cNvGrpSpPr>
            <p:nvPr/>
          </p:nvGrpSpPr>
          <p:grpSpPr bwMode="auto">
            <a:xfrm>
              <a:off x="2771775" y="1484313"/>
              <a:ext cx="215900" cy="293687"/>
              <a:chOff x="340" y="982"/>
              <a:chExt cx="136" cy="185"/>
            </a:xfrm>
          </p:grpSpPr>
          <p:sp>
            <p:nvSpPr>
              <p:cNvPr id="92" name="Oval 50"/>
              <p:cNvSpPr>
                <a:spLocks noChangeArrowheads="1"/>
              </p:cNvSpPr>
              <p:nvPr/>
            </p:nvSpPr>
            <p:spPr bwMode="auto">
              <a:xfrm>
                <a:off x="340" y="1026"/>
                <a:ext cx="136" cy="136"/>
              </a:xfrm>
              <a:prstGeom prst="ellipse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180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93" name="Text Box 51"/>
              <p:cNvSpPr txBox="1">
                <a:spLocks noChangeArrowheads="1"/>
              </p:cNvSpPr>
              <p:nvPr/>
            </p:nvSpPr>
            <p:spPr bwMode="auto">
              <a:xfrm>
                <a:off x="352" y="982"/>
                <a:ext cx="102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120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4</a:t>
                </a:r>
              </a:p>
            </p:txBody>
          </p:sp>
        </p:grpSp>
        <p:grpSp>
          <p:nvGrpSpPr>
            <p:cNvPr id="94" name="Group 49"/>
            <p:cNvGrpSpPr>
              <a:grpSpLocks/>
            </p:cNvGrpSpPr>
            <p:nvPr/>
          </p:nvGrpSpPr>
          <p:grpSpPr bwMode="auto">
            <a:xfrm>
              <a:off x="4572000" y="1479550"/>
              <a:ext cx="215900" cy="293688"/>
              <a:chOff x="340" y="982"/>
              <a:chExt cx="136" cy="185"/>
            </a:xfrm>
          </p:grpSpPr>
          <p:sp>
            <p:nvSpPr>
              <p:cNvPr id="95" name="Oval 50"/>
              <p:cNvSpPr>
                <a:spLocks noChangeArrowheads="1"/>
              </p:cNvSpPr>
              <p:nvPr/>
            </p:nvSpPr>
            <p:spPr bwMode="auto">
              <a:xfrm>
                <a:off x="340" y="1026"/>
                <a:ext cx="136" cy="136"/>
              </a:xfrm>
              <a:prstGeom prst="ellipse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180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96" name="Text Box 51"/>
              <p:cNvSpPr txBox="1">
                <a:spLocks noChangeArrowheads="1"/>
              </p:cNvSpPr>
              <p:nvPr/>
            </p:nvSpPr>
            <p:spPr bwMode="auto">
              <a:xfrm>
                <a:off x="352" y="982"/>
                <a:ext cx="102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120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6</a:t>
                </a:r>
              </a:p>
            </p:txBody>
          </p:sp>
        </p:grpSp>
        <p:grpSp>
          <p:nvGrpSpPr>
            <p:cNvPr id="97" name="Group 49"/>
            <p:cNvGrpSpPr>
              <a:grpSpLocks/>
            </p:cNvGrpSpPr>
            <p:nvPr/>
          </p:nvGrpSpPr>
          <p:grpSpPr bwMode="auto">
            <a:xfrm>
              <a:off x="6718300" y="1508125"/>
              <a:ext cx="215900" cy="293688"/>
              <a:chOff x="340" y="982"/>
              <a:chExt cx="136" cy="185"/>
            </a:xfrm>
          </p:grpSpPr>
          <p:sp>
            <p:nvSpPr>
              <p:cNvPr id="98" name="Oval 50"/>
              <p:cNvSpPr>
                <a:spLocks noChangeArrowheads="1"/>
              </p:cNvSpPr>
              <p:nvPr/>
            </p:nvSpPr>
            <p:spPr bwMode="auto">
              <a:xfrm>
                <a:off x="340" y="1026"/>
                <a:ext cx="136" cy="136"/>
              </a:xfrm>
              <a:prstGeom prst="ellipse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180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99" name="Text Box 51"/>
              <p:cNvSpPr txBox="1">
                <a:spLocks noChangeArrowheads="1"/>
              </p:cNvSpPr>
              <p:nvPr/>
            </p:nvSpPr>
            <p:spPr bwMode="auto">
              <a:xfrm>
                <a:off x="352" y="982"/>
                <a:ext cx="102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120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9</a:t>
                </a:r>
              </a:p>
            </p:txBody>
          </p:sp>
        </p:grpSp>
        <p:grpSp>
          <p:nvGrpSpPr>
            <p:cNvPr id="100" name="Group 49"/>
            <p:cNvGrpSpPr>
              <a:grpSpLocks/>
            </p:cNvGrpSpPr>
            <p:nvPr/>
          </p:nvGrpSpPr>
          <p:grpSpPr bwMode="auto">
            <a:xfrm>
              <a:off x="3311525" y="5732463"/>
              <a:ext cx="252413" cy="293687"/>
              <a:chOff x="324" y="982"/>
              <a:chExt cx="159" cy="184"/>
            </a:xfrm>
          </p:grpSpPr>
          <p:sp>
            <p:nvSpPr>
              <p:cNvPr id="101" name="Oval 50"/>
              <p:cNvSpPr>
                <a:spLocks noChangeArrowheads="1"/>
              </p:cNvSpPr>
              <p:nvPr/>
            </p:nvSpPr>
            <p:spPr bwMode="auto">
              <a:xfrm>
                <a:off x="340" y="1026"/>
                <a:ext cx="136" cy="136"/>
              </a:xfrm>
              <a:prstGeom prst="ellipse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180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102" name="Text Box 51"/>
              <p:cNvSpPr txBox="1">
                <a:spLocks noChangeArrowheads="1"/>
              </p:cNvSpPr>
              <p:nvPr/>
            </p:nvSpPr>
            <p:spPr bwMode="auto">
              <a:xfrm>
                <a:off x="324" y="982"/>
                <a:ext cx="159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120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14</a:t>
                </a:r>
              </a:p>
            </p:txBody>
          </p:sp>
        </p:grpSp>
        <p:grpSp>
          <p:nvGrpSpPr>
            <p:cNvPr id="103" name="Group 49"/>
            <p:cNvGrpSpPr>
              <a:grpSpLocks/>
            </p:cNvGrpSpPr>
            <p:nvPr/>
          </p:nvGrpSpPr>
          <p:grpSpPr bwMode="auto">
            <a:xfrm>
              <a:off x="655638" y="4195763"/>
              <a:ext cx="252412" cy="293687"/>
              <a:chOff x="324" y="982"/>
              <a:chExt cx="159" cy="185"/>
            </a:xfrm>
          </p:grpSpPr>
          <p:sp>
            <p:nvSpPr>
              <p:cNvPr id="104" name="Oval 50"/>
              <p:cNvSpPr>
                <a:spLocks noChangeArrowheads="1"/>
              </p:cNvSpPr>
              <p:nvPr/>
            </p:nvSpPr>
            <p:spPr bwMode="auto">
              <a:xfrm>
                <a:off x="340" y="1026"/>
                <a:ext cx="136" cy="136"/>
              </a:xfrm>
              <a:prstGeom prst="ellipse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180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105" name="Text Box 51"/>
              <p:cNvSpPr txBox="1">
                <a:spLocks noChangeArrowheads="1"/>
              </p:cNvSpPr>
              <p:nvPr/>
            </p:nvSpPr>
            <p:spPr bwMode="auto">
              <a:xfrm>
                <a:off x="324" y="982"/>
                <a:ext cx="159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120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15</a:t>
                </a:r>
              </a:p>
            </p:txBody>
          </p:sp>
        </p:grpSp>
        <p:sp>
          <p:nvSpPr>
            <p:cNvPr id="106" name="순서도: 준비 105"/>
            <p:cNvSpPr/>
            <p:nvPr/>
          </p:nvSpPr>
          <p:spPr>
            <a:xfrm>
              <a:off x="1331913" y="6429375"/>
              <a:ext cx="647700" cy="168275"/>
            </a:xfrm>
            <a:prstGeom prst="flowChartPreparati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endParaRPr lang="ko-KR" altLang="en-US" sz="1050" dirty="0" err="1">
                <a:solidFill>
                  <a:schemeClr val="tx1"/>
                </a:solidFill>
              </a:endParaRPr>
            </a:p>
          </p:txBody>
        </p:sp>
        <p:sp>
          <p:nvSpPr>
            <p:cNvPr id="107" name="AutoShape 30"/>
            <p:cNvSpPr>
              <a:spLocks noChangeArrowheads="1"/>
            </p:cNvSpPr>
            <p:nvPr/>
          </p:nvSpPr>
          <p:spPr bwMode="auto">
            <a:xfrm>
              <a:off x="2771775" y="6453188"/>
              <a:ext cx="647700" cy="144462"/>
            </a:xfrm>
            <a:prstGeom prst="roundRect">
              <a:avLst>
                <a:gd name="adj" fmla="val 4449"/>
              </a:avLst>
            </a:prstGeom>
            <a:gradFill rotWithShape="1">
              <a:gsLst>
                <a:gs pos="0">
                  <a:srgbClr val="95D4EB"/>
                </a:gs>
                <a:gs pos="100000">
                  <a:srgbClr val="FFFFFF"/>
                </a:gs>
              </a:gsLst>
              <a:lin ang="5400000" scaled="1"/>
            </a:gradFill>
            <a:ln w="12700" algn="ctr">
              <a:solidFill>
                <a:srgbClr val="4EB6D6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ko-KR" sz="800" b="1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08" name="TextBox 407"/>
            <p:cNvSpPr txBox="1">
              <a:spLocks noChangeArrowheads="1"/>
            </p:cNvSpPr>
            <p:nvPr/>
          </p:nvSpPr>
          <p:spPr bwMode="auto">
            <a:xfrm>
              <a:off x="323850" y="6381750"/>
              <a:ext cx="1008063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1000" b="1">
                  <a:latin typeface="굴림" panose="020B0600000101010101" pitchFamily="50" charset="-127"/>
                  <a:ea typeface="굴림" panose="020B0600000101010101" pitchFamily="50" charset="-127"/>
                </a:rPr>
                <a:t>※ </a:t>
              </a:r>
              <a:r>
                <a:rPr lang="ko-KR" altLang="en-US" sz="1000" b="1">
                  <a:latin typeface="굴림" panose="020B0600000101010101" pitchFamily="50" charset="-127"/>
                  <a:ea typeface="굴림" panose="020B0600000101010101" pitchFamily="50" charset="-127"/>
                </a:rPr>
                <a:t>처리구분 </a:t>
              </a:r>
              <a:r>
                <a:rPr lang="en-US" altLang="ko-KR" sz="1000" b="1">
                  <a:latin typeface="굴림" panose="020B0600000101010101" pitchFamily="50" charset="-127"/>
                  <a:ea typeface="굴림" panose="020B0600000101010101" pitchFamily="50" charset="-127"/>
                </a:rPr>
                <a:t>:    </a:t>
              </a:r>
              <a:r>
                <a:rPr lang="ko-KR" altLang="en-US" sz="1000" b="1">
                  <a:latin typeface="굴림" panose="020B0600000101010101" pitchFamily="50" charset="-127"/>
                  <a:ea typeface="굴림" panose="020B0600000101010101" pitchFamily="50" charset="-127"/>
                </a:rPr>
                <a:t>               </a:t>
              </a:r>
            </a:p>
          </p:txBody>
        </p:sp>
        <p:sp>
          <p:nvSpPr>
            <p:cNvPr id="109" name="TextBox 425"/>
            <p:cNvSpPr txBox="1">
              <a:spLocks noChangeArrowheads="1"/>
            </p:cNvSpPr>
            <p:nvPr/>
          </p:nvSpPr>
          <p:spPr bwMode="auto">
            <a:xfrm>
              <a:off x="1979613" y="6381750"/>
              <a:ext cx="576262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000" b="1">
                  <a:latin typeface="굴림" panose="020B0600000101010101" pitchFamily="50" charset="-127"/>
                  <a:ea typeface="굴림" panose="020B0600000101010101" pitchFamily="50" charset="-127"/>
                </a:rPr>
                <a:t>요청</a:t>
              </a:r>
            </a:p>
          </p:txBody>
        </p:sp>
        <p:sp>
          <p:nvSpPr>
            <p:cNvPr id="110" name="TextBox 426"/>
            <p:cNvSpPr txBox="1">
              <a:spLocks noChangeArrowheads="1"/>
            </p:cNvSpPr>
            <p:nvPr/>
          </p:nvSpPr>
          <p:spPr bwMode="auto">
            <a:xfrm>
              <a:off x="3419475" y="6381750"/>
              <a:ext cx="709613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000" b="1">
                  <a:latin typeface="굴림" panose="020B0600000101010101" pitchFamily="50" charset="-127"/>
                  <a:ea typeface="굴림" panose="020B0600000101010101" pitchFamily="50" charset="-127"/>
                </a:rPr>
                <a:t>자료취합</a:t>
              </a:r>
            </a:p>
          </p:txBody>
        </p:sp>
        <p:cxnSp>
          <p:nvCxnSpPr>
            <p:cNvPr id="111" name="꺾인 연결선 110"/>
            <p:cNvCxnSpPr>
              <a:stCxn id="30" idx="1"/>
              <a:endCxn id="34" idx="3"/>
            </p:cNvCxnSpPr>
            <p:nvPr/>
          </p:nvCxnSpPr>
          <p:spPr>
            <a:xfrm rot="10800000">
              <a:off x="5940425" y="3570288"/>
              <a:ext cx="792163" cy="2457450"/>
            </a:xfrm>
            <a:prstGeom prst="bentConnector3">
              <a:avLst>
                <a:gd name="adj1" fmla="val 50000"/>
              </a:avLst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꺾인 연결선 111"/>
            <p:cNvCxnSpPr>
              <a:stCxn id="28" idx="1"/>
              <a:endCxn id="55" idx="3"/>
            </p:cNvCxnSpPr>
            <p:nvPr/>
          </p:nvCxnSpPr>
          <p:spPr>
            <a:xfrm rot="10800000">
              <a:off x="2087563" y="3498850"/>
              <a:ext cx="1476375" cy="2522538"/>
            </a:xfrm>
            <a:prstGeom prst="bentConnector3">
              <a:avLst>
                <a:gd name="adj1" fmla="val 62387"/>
              </a:avLst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AutoShape 30"/>
            <p:cNvSpPr>
              <a:spLocks noChangeArrowheads="1"/>
            </p:cNvSpPr>
            <p:nvPr/>
          </p:nvSpPr>
          <p:spPr bwMode="auto">
            <a:xfrm>
              <a:off x="6913563" y="4149725"/>
              <a:ext cx="1439862" cy="282575"/>
            </a:xfrm>
            <a:prstGeom prst="roundRect">
              <a:avLst>
                <a:gd name="adj" fmla="val 4449"/>
              </a:avLst>
            </a:prstGeom>
            <a:gradFill rotWithShape="1">
              <a:gsLst>
                <a:gs pos="0">
                  <a:srgbClr val="95D4EB"/>
                </a:gs>
                <a:gs pos="100000">
                  <a:srgbClr val="FFFFFF"/>
                </a:gs>
              </a:gsLst>
              <a:lin ang="5400000" scaled="1"/>
            </a:gradFill>
            <a:ln w="12700" algn="ctr">
              <a:solidFill>
                <a:srgbClr val="4EB6D6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자료수정</a:t>
              </a:r>
              <a:endParaRPr lang="en-US" altLang="ko-KR" sz="90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cxnSp>
          <p:nvCxnSpPr>
            <p:cNvPr id="114" name="직선 화살표 연결선 113"/>
            <p:cNvCxnSpPr>
              <a:stCxn id="113" idx="2"/>
              <a:endCxn id="30" idx="0"/>
            </p:cNvCxnSpPr>
            <p:nvPr/>
          </p:nvCxnSpPr>
          <p:spPr>
            <a:xfrm>
              <a:off x="7632700" y="4432300"/>
              <a:ext cx="0" cy="1450975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AutoShape 30"/>
            <p:cNvSpPr>
              <a:spLocks noChangeArrowheads="1"/>
            </p:cNvSpPr>
            <p:nvPr/>
          </p:nvSpPr>
          <p:spPr bwMode="auto">
            <a:xfrm>
              <a:off x="3581400" y="4605338"/>
              <a:ext cx="1439863" cy="282575"/>
            </a:xfrm>
            <a:prstGeom prst="roundRect">
              <a:avLst>
                <a:gd name="adj" fmla="val 4449"/>
              </a:avLst>
            </a:prstGeom>
            <a:gradFill rotWithShape="1">
              <a:gsLst>
                <a:gs pos="0">
                  <a:srgbClr val="95D4EB"/>
                </a:gs>
                <a:gs pos="100000">
                  <a:srgbClr val="FFFFFF"/>
                </a:gs>
              </a:gsLst>
              <a:lin ang="5400000" scaled="1"/>
            </a:gradFill>
            <a:ln w="12700" algn="ctr">
              <a:solidFill>
                <a:srgbClr val="4EB6D6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자료수정</a:t>
              </a:r>
              <a:endParaRPr lang="en-US" altLang="ko-KR" sz="90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cxnSp>
          <p:nvCxnSpPr>
            <p:cNvPr id="116" name="직선 화살표 연결선 115"/>
            <p:cNvCxnSpPr>
              <a:stCxn id="115" idx="2"/>
              <a:endCxn id="28" idx="0"/>
            </p:cNvCxnSpPr>
            <p:nvPr/>
          </p:nvCxnSpPr>
          <p:spPr>
            <a:xfrm flipH="1">
              <a:off x="4292600" y="4887913"/>
              <a:ext cx="7938" cy="989012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7" name="Group 49"/>
            <p:cNvGrpSpPr>
              <a:grpSpLocks/>
            </p:cNvGrpSpPr>
            <p:nvPr/>
          </p:nvGrpSpPr>
          <p:grpSpPr bwMode="auto">
            <a:xfrm>
              <a:off x="6718300" y="3840163"/>
              <a:ext cx="252413" cy="293687"/>
              <a:chOff x="324" y="982"/>
              <a:chExt cx="159" cy="185"/>
            </a:xfrm>
          </p:grpSpPr>
          <p:sp>
            <p:nvSpPr>
              <p:cNvPr id="118" name="Oval 50"/>
              <p:cNvSpPr>
                <a:spLocks noChangeArrowheads="1"/>
              </p:cNvSpPr>
              <p:nvPr/>
            </p:nvSpPr>
            <p:spPr bwMode="auto">
              <a:xfrm>
                <a:off x="340" y="1026"/>
                <a:ext cx="136" cy="136"/>
              </a:xfrm>
              <a:prstGeom prst="ellipse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180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119" name="Text Box 51"/>
              <p:cNvSpPr txBox="1">
                <a:spLocks noChangeArrowheads="1"/>
              </p:cNvSpPr>
              <p:nvPr/>
            </p:nvSpPr>
            <p:spPr bwMode="auto">
              <a:xfrm>
                <a:off x="324" y="982"/>
                <a:ext cx="159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wrap="none" lIns="36000" tIns="72000" rIns="36000" bIns="3600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120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11</a:t>
                </a:r>
              </a:p>
            </p:txBody>
          </p:sp>
        </p:grpSp>
        <p:cxnSp>
          <p:nvCxnSpPr>
            <p:cNvPr id="120" name="꺾인 연결선 119"/>
            <p:cNvCxnSpPr>
              <a:stCxn id="34" idx="2"/>
              <a:endCxn id="28" idx="3"/>
            </p:cNvCxnSpPr>
            <p:nvPr/>
          </p:nvCxnSpPr>
          <p:spPr>
            <a:xfrm rot="5400000">
              <a:off x="3966369" y="4766469"/>
              <a:ext cx="2309813" cy="200025"/>
            </a:xfrm>
            <a:prstGeom prst="bentConnector2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5822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3. </a:t>
            </a:r>
            <a:r>
              <a:rPr lang="ko-KR" altLang="en-US"/>
              <a:t>메뉴 및 </a:t>
            </a:r>
            <a:r>
              <a:rPr lang="ko-KR" altLang="en-US" smtClean="0"/>
              <a:t>권한</a:t>
            </a:r>
            <a:endParaRPr lang="ko-KR" altLang="en-US"/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B71EB7D4-4329-4F1E-8E2E-B63F5979E5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1174461"/>
              </p:ext>
            </p:extLst>
          </p:nvPr>
        </p:nvGraphicFramePr>
        <p:xfrm>
          <a:off x="450156" y="1615829"/>
          <a:ext cx="9793089" cy="5158824"/>
        </p:xfrm>
        <a:graphic>
          <a:graphicData uri="http://schemas.openxmlformats.org/drawingml/2006/table">
            <a:tbl>
              <a:tblPr/>
              <a:tblGrid>
                <a:gridCol w="927546">
                  <a:extLst>
                    <a:ext uri="{9D8B030D-6E8A-4147-A177-3AD203B41FA5}">
                      <a16:colId xmlns:a16="http://schemas.microsoft.com/office/drawing/2014/main" val="3054346142"/>
                    </a:ext>
                  </a:extLst>
                </a:gridCol>
                <a:gridCol w="927546">
                  <a:extLst>
                    <a:ext uri="{9D8B030D-6E8A-4147-A177-3AD203B41FA5}">
                      <a16:colId xmlns:a16="http://schemas.microsoft.com/office/drawing/2014/main" val="3139610605"/>
                    </a:ext>
                  </a:extLst>
                </a:gridCol>
                <a:gridCol w="927546">
                  <a:extLst>
                    <a:ext uri="{9D8B030D-6E8A-4147-A177-3AD203B41FA5}">
                      <a16:colId xmlns:a16="http://schemas.microsoft.com/office/drawing/2014/main" val="3707017616"/>
                    </a:ext>
                  </a:extLst>
                </a:gridCol>
                <a:gridCol w="927546">
                  <a:extLst>
                    <a:ext uri="{9D8B030D-6E8A-4147-A177-3AD203B41FA5}">
                      <a16:colId xmlns:a16="http://schemas.microsoft.com/office/drawing/2014/main" val="3808683668"/>
                    </a:ext>
                  </a:extLst>
                </a:gridCol>
                <a:gridCol w="927546">
                  <a:extLst>
                    <a:ext uri="{9D8B030D-6E8A-4147-A177-3AD203B41FA5}">
                      <a16:colId xmlns:a16="http://schemas.microsoft.com/office/drawing/2014/main" val="1941358176"/>
                    </a:ext>
                  </a:extLst>
                </a:gridCol>
                <a:gridCol w="2059014">
                  <a:extLst>
                    <a:ext uri="{9D8B030D-6E8A-4147-A177-3AD203B41FA5}">
                      <a16:colId xmlns:a16="http://schemas.microsoft.com/office/drawing/2014/main" val="288036993"/>
                    </a:ext>
                  </a:extLst>
                </a:gridCol>
                <a:gridCol w="2574843">
                  <a:extLst>
                    <a:ext uri="{9D8B030D-6E8A-4147-A177-3AD203B41FA5}">
                      <a16:colId xmlns:a16="http://schemas.microsoft.com/office/drawing/2014/main" val="1091156121"/>
                    </a:ext>
                  </a:extLst>
                </a:gridCol>
                <a:gridCol w="521502">
                  <a:extLst>
                    <a:ext uri="{9D8B030D-6E8A-4147-A177-3AD203B41FA5}">
                      <a16:colId xmlns:a16="http://schemas.microsoft.com/office/drawing/2014/main" val="1071926392"/>
                    </a:ext>
                  </a:extLst>
                </a:gridCol>
              </a:tblGrid>
              <a:tr h="4160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>
                          <a:solidFill>
                            <a:schemeClr val="bg1"/>
                          </a:solidFill>
                          <a:latin typeface="Noto Sans CJK KR Regular" pitchFamily="34" charset="-127"/>
                          <a:ea typeface="Noto Sans CJK KR Regular" pitchFamily="34" charset="-127"/>
                        </a:rPr>
                        <a:t>구분</a:t>
                      </a: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>
                          <a:solidFill>
                            <a:schemeClr val="bg1"/>
                          </a:solidFill>
                          <a:latin typeface="Noto Sans CJK KR Regular" pitchFamily="34" charset="-127"/>
                          <a:ea typeface="Noto Sans CJK KR Regular" pitchFamily="34" charset="-127"/>
                        </a:rPr>
                        <a:t>세부업무명</a:t>
                      </a: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>
                          <a:solidFill>
                            <a:schemeClr val="bg1"/>
                          </a:solidFill>
                          <a:latin typeface="Noto Sans CJK KR Regular" pitchFamily="34" charset="-127"/>
                          <a:ea typeface="Noto Sans CJK KR Regular" pitchFamily="34" charset="-127"/>
                        </a:rPr>
                        <a:t>사용자</a:t>
                      </a: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err="1">
                          <a:solidFill>
                            <a:schemeClr val="bg1"/>
                          </a:solidFill>
                          <a:latin typeface="Noto Sans CJK KR Regular" pitchFamily="34" charset="-127"/>
                          <a:ea typeface="Noto Sans CJK KR Regular" pitchFamily="34" charset="-127"/>
                        </a:rPr>
                        <a:t>메뉴명</a:t>
                      </a:r>
                      <a:endParaRPr lang="en-US" altLang="ko-KR" sz="1000" b="1">
                        <a:solidFill>
                          <a:schemeClr val="bg1"/>
                        </a:solidFill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  <a:p>
                      <a:pPr algn="ctr" latinLnBrk="1"/>
                      <a:r>
                        <a:rPr lang="en-US" altLang="ko-KR" sz="1000" b="1">
                          <a:solidFill>
                            <a:schemeClr val="bg1"/>
                          </a:solidFill>
                          <a:latin typeface="Noto Sans CJK KR Regular" pitchFamily="34" charset="-127"/>
                          <a:ea typeface="Noto Sans CJK KR Regular" pitchFamily="34" charset="-127"/>
                        </a:rPr>
                        <a:t>(depth1)</a:t>
                      </a:r>
                      <a:endParaRPr lang="ko-KR" altLang="en-US" sz="1000" b="1">
                        <a:solidFill>
                          <a:schemeClr val="bg1"/>
                        </a:solidFill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err="1">
                          <a:solidFill>
                            <a:schemeClr val="bg1"/>
                          </a:solidFill>
                          <a:latin typeface="Noto Sans CJK KR Regular" pitchFamily="34" charset="-127"/>
                          <a:ea typeface="Noto Sans CJK KR Regular" pitchFamily="34" charset="-127"/>
                        </a:rPr>
                        <a:t>메뉴명</a:t>
                      </a:r>
                      <a:endParaRPr lang="en-US" altLang="ko-KR" sz="1000" b="1">
                        <a:solidFill>
                          <a:schemeClr val="bg1"/>
                        </a:solidFill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  <a:p>
                      <a:pPr algn="ctr" latinLnBrk="1"/>
                      <a:r>
                        <a:rPr lang="en-US" altLang="ko-KR" sz="1000" b="1">
                          <a:solidFill>
                            <a:schemeClr val="bg1"/>
                          </a:solidFill>
                          <a:latin typeface="Noto Sans CJK KR Regular" pitchFamily="34" charset="-127"/>
                          <a:ea typeface="Noto Sans CJK KR Regular" pitchFamily="34" charset="-127"/>
                        </a:rPr>
                        <a:t>(depth2)</a:t>
                      </a:r>
                      <a:endParaRPr lang="ko-KR" altLang="en-US" sz="1000" b="1">
                        <a:solidFill>
                          <a:schemeClr val="bg1"/>
                        </a:solidFill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err="1">
                          <a:solidFill>
                            <a:schemeClr val="bg1"/>
                          </a:solidFill>
                          <a:latin typeface="Noto Sans CJK KR Regular" pitchFamily="34" charset="-127"/>
                          <a:ea typeface="Noto Sans CJK KR Regular" pitchFamily="34" charset="-127"/>
                        </a:rPr>
                        <a:t>메뉴명</a:t>
                      </a:r>
                      <a:endParaRPr lang="en-US" altLang="ko-KR" sz="1000" b="1">
                        <a:solidFill>
                          <a:schemeClr val="bg1"/>
                        </a:solidFill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  <a:p>
                      <a:pPr algn="ctr" latinLnBrk="1"/>
                      <a:r>
                        <a:rPr lang="en-US" altLang="ko-KR" sz="1000" b="1">
                          <a:solidFill>
                            <a:schemeClr val="bg1"/>
                          </a:solidFill>
                          <a:latin typeface="Noto Sans CJK KR Regular" pitchFamily="34" charset="-127"/>
                          <a:ea typeface="Noto Sans CJK KR Regular" pitchFamily="34" charset="-127"/>
                        </a:rPr>
                        <a:t>(depth3)</a:t>
                      </a:r>
                      <a:endParaRPr lang="ko-KR" altLang="en-US" sz="1000" b="1">
                        <a:solidFill>
                          <a:schemeClr val="bg1"/>
                        </a:solidFill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err="1">
                          <a:solidFill>
                            <a:schemeClr val="bg1"/>
                          </a:solidFill>
                          <a:latin typeface="Noto Sans CJK KR Regular" pitchFamily="34" charset="-127"/>
                          <a:ea typeface="Noto Sans CJK KR Regular" pitchFamily="34" charset="-127"/>
                        </a:rPr>
                        <a:t>메뉴명</a:t>
                      </a:r>
                      <a:endParaRPr lang="en-US" altLang="ko-KR" sz="1000" b="1">
                        <a:solidFill>
                          <a:schemeClr val="bg1"/>
                        </a:solidFill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  <a:p>
                      <a:pPr algn="ctr" latinLnBrk="1"/>
                      <a:r>
                        <a:rPr lang="en-US" altLang="ko-KR" sz="1000" b="1">
                          <a:solidFill>
                            <a:schemeClr val="bg1"/>
                          </a:solidFill>
                          <a:latin typeface="Noto Sans CJK KR Regular" pitchFamily="34" charset="-127"/>
                          <a:ea typeface="Noto Sans CJK KR Regular" pitchFamily="34" charset="-127"/>
                        </a:rPr>
                        <a:t>(depth4)</a:t>
                      </a:r>
                      <a:endParaRPr lang="ko-KR" altLang="en-US" sz="1000" b="1">
                        <a:solidFill>
                          <a:schemeClr val="bg1"/>
                        </a:solidFill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>
                          <a:solidFill>
                            <a:schemeClr val="bg1"/>
                          </a:solidFill>
                          <a:latin typeface="Noto Sans CJK KR Regular" pitchFamily="34" charset="-127"/>
                          <a:ea typeface="Noto Sans CJK KR Regular" pitchFamily="34" charset="-127"/>
                        </a:rPr>
                        <a:t>Index</a:t>
                      </a:r>
                      <a:endParaRPr lang="ko-KR" altLang="en-US" sz="1000" b="1">
                        <a:solidFill>
                          <a:schemeClr val="bg1"/>
                        </a:solidFill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1728297"/>
                  </a:ext>
                </a:extLst>
              </a:tr>
              <a:tr h="352718">
                <a:tc rowSpan="5">
                  <a:txBody>
                    <a:bodyPr/>
                    <a:lstStyle/>
                    <a:p>
                      <a:pPr marL="0" marR="0" lvl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>
                          <a:solidFill>
                            <a:schemeClr val="tx1"/>
                          </a:solidFill>
                          <a:latin typeface="Noto Sans CJK KR Regular" pitchFamily="34" charset="-127"/>
                          <a:ea typeface="Noto Sans CJK KR Regular" pitchFamily="34" charset="-127"/>
                          <a:cs typeface="+mn-cs"/>
                        </a:rPr>
                        <a:t>1</a:t>
                      </a:r>
                      <a:endParaRPr lang="ko-KR" altLang="en-US" sz="1000" kern="1200">
                        <a:solidFill>
                          <a:schemeClr val="tx1"/>
                        </a:solidFill>
                        <a:latin typeface="Noto Sans CJK KR Regular" pitchFamily="34" charset="-127"/>
                        <a:ea typeface="Noto Sans CJK KR Regular" pitchFamily="34" charset="-127"/>
                        <a:cs typeface="+mn-cs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>
                          <a:latin typeface="Noto Sans CJK KR Regular" pitchFamily="34" charset="-127"/>
                          <a:ea typeface="Noto Sans CJK KR Regular" pitchFamily="34" charset="-127"/>
                        </a:rPr>
                        <a:t>자료집계</a:t>
                      </a: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000" err="1" smtClean="0">
                          <a:latin typeface="Noto Sans CJK KR Regular" pitchFamily="34" charset="-127"/>
                          <a:ea typeface="Noto Sans CJK KR Regular" pitchFamily="34" charset="-127"/>
                        </a:rPr>
                        <a:t>집계요청자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000" err="1">
                          <a:latin typeface="Noto Sans CJK KR Regular" pitchFamily="34" charset="-127"/>
                          <a:ea typeface="Noto Sans CJK KR Regular" pitchFamily="34" charset="-127"/>
                        </a:rPr>
                        <a:t>자료집계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l" latinLnBrk="1"/>
                      <a:r>
                        <a:rPr lang="ko-KR" altLang="en-US" sz="1000" err="1">
                          <a:latin typeface="Noto Sans CJK KR Regular" pitchFamily="34" charset="-127"/>
                          <a:ea typeface="Noto Sans CJK KR Regular" pitchFamily="34" charset="-127"/>
                        </a:rPr>
                        <a:t>집계자료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err="1" smtClean="0">
                          <a:latin typeface="Noto Sans CJK KR Regular" pitchFamily="34" charset="-127"/>
                          <a:ea typeface="Noto Sans CJK KR Regular" pitchFamily="34" charset="-127"/>
                        </a:rPr>
                        <a:t>문서생성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>
                          <a:latin typeface="Noto Sans CJK KR Regular" pitchFamily="34" charset="-127"/>
                          <a:ea typeface="Noto Sans CJK KR Regular" pitchFamily="34" charset="-127"/>
                        </a:rPr>
                        <a:t>1.1.1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383129"/>
                  </a:ext>
                </a:extLst>
              </a:tr>
              <a:tr h="5516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smtClean="0">
                          <a:latin typeface="Noto Sans CJK KR Regular" pitchFamily="34" charset="-127"/>
                          <a:ea typeface="Noto Sans CJK KR Regular" pitchFamily="34" charset="-127"/>
                        </a:rPr>
                        <a:t>집계진행자료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smtClean="0">
                          <a:latin typeface="Noto Sans CJK KR Regular" pitchFamily="34" charset="-127"/>
                          <a:ea typeface="Noto Sans CJK KR Regular" pitchFamily="34" charset="-127"/>
                        </a:rPr>
                        <a:t>기본정보</a:t>
                      </a:r>
                      <a:endParaRPr lang="en-US" altLang="ko-KR" sz="1000" smtClean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  <a:p>
                      <a:pPr algn="l" latinLnBrk="1"/>
                      <a:r>
                        <a:rPr lang="ko-KR" altLang="en-US" sz="1000" err="1" smtClean="0">
                          <a:latin typeface="Noto Sans CJK KR Regular" pitchFamily="34" charset="-127"/>
                          <a:ea typeface="Noto Sans CJK KR Regular" pitchFamily="34" charset="-127"/>
                        </a:rPr>
                        <a:t>제출현황</a:t>
                      </a:r>
                      <a:endParaRPr lang="en-US" altLang="ko-KR" sz="1000" smtClean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  <a:p>
                      <a:pPr algn="l" latinLnBrk="1"/>
                      <a:r>
                        <a:rPr lang="ko-KR" altLang="en-US" sz="1000" err="1" smtClean="0">
                          <a:latin typeface="Noto Sans CJK KR Regular" pitchFamily="34" charset="-127"/>
                          <a:ea typeface="Noto Sans CJK KR Regular" pitchFamily="34" charset="-127"/>
                        </a:rPr>
                        <a:t>집계현황</a:t>
                      </a:r>
                      <a:endParaRPr lang="ko-KR" altLang="en-US" sz="1000" smtClean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>
                          <a:latin typeface="Noto Sans CJK KR Regular" pitchFamily="34" charset="-127"/>
                          <a:ea typeface="Noto Sans CJK KR Regular" pitchFamily="34" charset="-127"/>
                        </a:rPr>
                        <a:t>1.1.2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848065"/>
                  </a:ext>
                </a:extLst>
              </a:tr>
              <a:tr h="352718">
                <a:tc vMerge="1">
                  <a:txBody>
                    <a:bodyPr/>
                    <a:lstStyle/>
                    <a:p>
                      <a:pPr marL="0" marR="0" lvl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kern="1200" dirty="0">
                        <a:solidFill>
                          <a:schemeClr val="tx1"/>
                        </a:solidFill>
                        <a:latin typeface="Noto Sans CJK KR Regular" pitchFamily="34" charset="-127"/>
                        <a:ea typeface="Noto Sans CJK KR Regular" pitchFamily="34" charset="-127"/>
                        <a:cs typeface="+mn-cs"/>
                      </a:endParaRPr>
                    </a:p>
                  </a:txBody>
                  <a:tcPr marL="50896" marR="50896" marT="50896" marB="50896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err="1" smtClean="0">
                          <a:latin typeface="Noto Sans CJK KR Regular" pitchFamily="34" charset="-127"/>
                          <a:ea typeface="Noto Sans CJK KR Regular" pitchFamily="34" charset="-127"/>
                        </a:rPr>
                        <a:t>미진행자료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>
                          <a:latin typeface="Noto Sans CJK KR Regular" pitchFamily="34" charset="-127"/>
                          <a:ea typeface="Noto Sans CJK KR Regular" pitchFamily="34" charset="-127"/>
                        </a:rPr>
                        <a:t>1.1.3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8610240"/>
                  </a:ext>
                </a:extLst>
              </a:tr>
              <a:tr h="3527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err="1" smtClean="0">
                          <a:latin typeface="Noto Sans CJK KR Regular" pitchFamily="34" charset="-127"/>
                          <a:ea typeface="Noto Sans CJK KR Regular" pitchFamily="34" charset="-127"/>
                        </a:rPr>
                        <a:t>종료자료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>
                          <a:latin typeface="Noto Sans CJK KR Regular" pitchFamily="34" charset="-127"/>
                          <a:ea typeface="Noto Sans CJK KR Regular" pitchFamily="34" charset="-127"/>
                        </a:rPr>
                        <a:t>1.1.4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5610628"/>
                  </a:ext>
                </a:extLst>
              </a:tr>
              <a:tr h="4916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smtClean="0">
                          <a:latin typeface="Noto Sans CJK KR Regular" pitchFamily="34" charset="-127"/>
                          <a:ea typeface="Noto Sans CJK KR Regular" pitchFamily="34" charset="-127"/>
                        </a:rPr>
                        <a:t>사용자그룹설정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>
                          <a:latin typeface="Noto Sans CJK KR Regular" pitchFamily="34" charset="-127"/>
                          <a:ea typeface="Noto Sans CJK KR Regular" pitchFamily="34" charset="-127"/>
                        </a:rPr>
                        <a:t>1.1.5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4196787"/>
                  </a:ext>
                </a:extLst>
              </a:tr>
              <a:tr h="432048">
                <a:tc rowSpan="4">
                  <a:txBody>
                    <a:bodyPr/>
                    <a:lstStyle/>
                    <a:p>
                      <a:pPr marL="0" marR="0" lvl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>
                          <a:solidFill>
                            <a:schemeClr val="tx1"/>
                          </a:solidFill>
                          <a:latin typeface="Noto Sans CJK KR Regular" pitchFamily="34" charset="-127"/>
                          <a:ea typeface="Noto Sans CJK KR Regular" pitchFamily="34" charset="-127"/>
                          <a:cs typeface="+mn-cs"/>
                        </a:rPr>
                        <a:t>2</a:t>
                      </a:r>
                      <a:endParaRPr lang="ko-KR" altLang="en-US" sz="1000" kern="1200">
                        <a:solidFill>
                          <a:schemeClr val="tx1"/>
                        </a:solidFill>
                        <a:latin typeface="Noto Sans CJK KR Regular" pitchFamily="34" charset="-127"/>
                        <a:ea typeface="Noto Sans CJK KR Regular" pitchFamily="34" charset="-127"/>
                        <a:cs typeface="+mn-cs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>
                          <a:latin typeface="Noto Sans CJK KR Regular" pitchFamily="34" charset="-127"/>
                          <a:ea typeface="Noto Sans CJK KR Regular" pitchFamily="34" charset="-127"/>
                        </a:rPr>
                        <a:t> </a:t>
                      </a: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50" smtClean="0">
                          <a:latin typeface="Noto Sans CJK KR Regular" pitchFamily="34" charset="-127"/>
                          <a:ea typeface="Noto Sans CJK KR Regular" pitchFamily="34" charset="-127"/>
                        </a:rPr>
                        <a:t>자료제출자</a:t>
                      </a:r>
                      <a:endParaRPr lang="en-US" altLang="ko-KR" sz="105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00">
                          <a:latin typeface="Noto Sans CJK KR Regular" pitchFamily="34" charset="-127"/>
                          <a:ea typeface="Noto Sans CJK KR Regular" pitchFamily="34" charset="-127"/>
                        </a:rPr>
                        <a:t> </a:t>
                      </a: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l" latinLnBrk="1"/>
                      <a:r>
                        <a:rPr lang="ko-KR" altLang="en-US" sz="1000">
                          <a:latin typeface="Noto Sans CJK KR Regular" pitchFamily="34" charset="-127"/>
                          <a:ea typeface="Noto Sans CJK KR Regular" pitchFamily="34" charset="-127"/>
                        </a:rPr>
                        <a:t>제출자료</a:t>
                      </a: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err="1" smtClean="0">
                          <a:latin typeface="Noto Sans CJK KR Regular" pitchFamily="34" charset="-127"/>
                          <a:ea typeface="Noto Sans CJK KR Regular" pitchFamily="34" charset="-127"/>
                        </a:rPr>
                        <a:t>접수자료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>
                          <a:latin typeface="Noto Sans CJK KR Regular" pitchFamily="34" charset="-127"/>
                          <a:ea typeface="Noto Sans CJK KR Regular" pitchFamily="34" charset="-127"/>
                        </a:rPr>
                        <a:t>2.1.1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833609"/>
                  </a:ext>
                </a:extLst>
              </a:tr>
              <a:tr h="432048">
                <a:tc vMerge="1">
                  <a:txBody>
                    <a:bodyPr/>
                    <a:lstStyle/>
                    <a:p>
                      <a:pPr marL="0" marR="0" lvl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kern="1200" dirty="0">
                        <a:solidFill>
                          <a:schemeClr val="tx1"/>
                        </a:solidFill>
                        <a:latin typeface="Noto Sans CJK KR Regular" pitchFamily="34" charset="-127"/>
                        <a:ea typeface="Noto Sans CJK KR Regular" pitchFamily="34" charset="-127"/>
                        <a:cs typeface="+mn-cs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smtClean="0">
                          <a:latin typeface="Noto Sans CJK KR Regular" pitchFamily="34" charset="-127"/>
                          <a:ea typeface="Noto Sans CJK KR Regular" pitchFamily="34" charset="-127"/>
                        </a:rPr>
                        <a:t>제출진행자료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>
                          <a:latin typeface="Noto Sans CJK KR Regular" pitchFamily="34" charset="-127"/>
                          <a:ea typeface="Noto Sans CJK KR Regular" pitchFamily="34" charset="-127"/>
                        </a:rPr>
                        <a:t>2.1.2</a:t>
                      </a: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0468108"/>
                  </a:ext>
                </a:extLst>
              </a:tr>
              <a:tr h="546082">
                <a:tc vMerge="1">
                  <a:txBody>
                    <a:bodyPr/>
                    <a:lstStyle/>
                    <a:p>
                      <a:pPr marL="0" marR="0" lvl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kern="1200" dirty="0">
                        <a:solidFill>
                          <a:schemeClr val="tx1"/>
                        </a:solidFill>
                        <a:latin typeface="Noto Sans CJK KR Regular" pitchFamily="34" charset="-127"/>
                        <a:ea typeface="Noto Sans CJK KR Regular" pitchFamily="34" charset="-127"/>
                        <a:cs typeface="+mn-cs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err="1" smtClean="0">
                          <a:latin typeface="Noto Sans CJK KR Regular" pitchFamily="34" charset="-127"/>
                          <a:ea typeface="Noto Sans CJK KR Regular" pitchFamily="34" charset="-127"/>
                        </a:rPr>
                        <a:t>내제출자료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>
                          <a:latin typeface="Noto Sans CJK KR Regular" pitchFamily="34" charset="-127"/>
                          <a:ea typeface="Noto Sans CJK KR Regular" pitchFamily="34" charset="-127"/>
                        </a:rPr>
                        <a:t>2.1.3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304683"/>
                  </a:ext>
                </a:extLst>
              </a:tr>
              <a:tr h="588441">
                <a:tc vMerge="1">
                  <a:txBody>
                    <a:bodyPr/>
                    <a:lstStyle/>
                    <a:p>
                      <a:pPr marL="0" marR="0" lvl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kern="1200" dirty="0">
                        <a:solidFill>
                          <a:schemeClr val="tx1"/>
                        </a:solidFill>
                        <a:latin typeface="Noto Sans CJK KR Regular" pitchFamily="34" charset="-127"/>
                        <a:ea typeface="Noto Sans CJK KR Regular" pitchFamily="34" charset="-127"/>
                        <a:cs typeface="+mn-cs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>
                          <a:latin typeface="Noto Sans CJK KR Regular" pitchFamily="34" charset="-127"/>
                          <a:ea typeface="Noto Sans CJK KR Regular" pitchFamily="34" charset="-127"/>
                        </a:rPr>
                        <a:t>전체제출자료</a:t>
                      </a: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>
                          <a:latin typeface="Noto Sans CJK KR Regular" pitchFamily="34" charset="-127"/>
                          <a:ea typeface="Noto Sans CJK KR Regular" pitchFamily="34" charset="-127"/>
                        </a:rPr>
                        <a:t>2.1.4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7368708"/>
                  </a:ext>
                </a:extLst>
              </a:tr>
              <a:tr h="635363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>
                          <a:solidFill>
                            <a:schemeClr val="tx1"/>
                          </a:solidFill>
                          <a:latin typeface="Noto Sans CJK KR Regular" pitchFamily="34" charset="-127"/>
                          <a:ea typeface="Noto Sans CJK KR Regular" pitchFamily="34" charset="-127"/>
                          <a:cs typeface="+mn-cs"/>
                        </a:rPr>
                        <a:t>3</a:t>
                      </a:r>
                      <a:endParaRPr lang="ko-KR" altLang="en-US" sz="1000" kern="1200">
                        <a:solidFill>
                          <a:schemeClr val="tx1"/>
                        </a:solidFill>
                        <a:latin typeface="Noto Sans CJK KR Regular" pitchFamily="34" charset="-127"/>
                        <a:ea typeface="Noto Sans CJK KR Regular" pitchFamily="34" charset="-127"/>
                        <a:cs typeface="+mn-cs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smtClean="0">
                          <a:latin typeface="Noto Sans CJK KR Regular" pitchFamily="34" charset="-127"/>
                          <a:ea typeface="Noto Sans CJK KR Regular" pitchFamily="34" charset="-127"/>
                        </a:rPr>
                        <a:t> 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err="1" smtClean="0">
                          <a:solidFill>
                            <a:prstClr val="black"/>
                          </a:solidFill>
                          <a:latin typeface="Noto Sans CJK KR Regular" pitchFamily="34" charset="-127"/>
                          <a:ea typeface="Noto Sans CJK KR Regular" pitchFamily="34" charset="-127"/>
                        </a:rPr>
                        <a:t>자료집계</a:t>
                      </a:r>
                      <a:endParaRPr lang="en-US" altLang="ko-KR" sz="1000">
                        <a:solidFill>
                          <a:prstClr val="black"/>
                        </a:solidFill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smtClean="0">
                          <a:solidFill>
                            <a:prstClr val="black"/>
                          </a:solidFill>
                          <a:latin typeface="Noto Sans CJK KR Regular" pitchFamily="34" charset="-127"/>
                          <a:ea typeface="Noto Sans CJK KR Regular" pitchFamily="34" charset="-127"/>
                        </a:rPr>
                        <a:t>관리자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>
                          <a:latin typeface="Noto Sans CJK KR Regular" pitchFamily="34" charset="-127"/>
                          <a:ea typeface="Noto Sans CJK KR Regular" pitchFamily="34" charset="-127"/>
                        </a:rPr>
                        <a:t>자료집계관리</a:t>
                      </a: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err="1" smtClean="0">
                          <a:latin typeface="Noto Sans CJK KR Regular" pitchFamily="34" charset="-127"/>
                          <a:ea typeface="Noto Sans CJK KR Regular" pitchFamily="34" charset="-127"/>
                        </a:rPr>
                        <a:t>조직도관리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>
                          <a:latin typeface="Noto Sans CJK KR Regular" pitchFamily="34" charset="-127"/>
                          <a:ea typeface="Noto Sans CJK KR Regular" pitchFamily="34" charset="-127"/>
                        </a:rPr>
                        <a:t>3.1.1</a:t>
                      </a:r>
                      <a:endParaRPr lang="ko-KR" altLang="en-US" sz="1000">
                        <a:latin typeface="Noto Sans CJK KR Regular" pitchFamily="34" charset="-127"/>
                        <a:ea typeface="Noto Sans CJK KR Regular" pitchFamily="34" charset="-127"/>
                      </a:endParaRPr>
                    </a:p>
                  </a:txBody>
                  <a:tcPr marL="50896" marR="50896" marT="50896" marB="5089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697566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176120" y="298438"/>
            <a:ext cx="1236236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I. </a:t>
            </a:r>
            <a:r>
              <a:rPr lang="ko-KR" altLang="en-US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시스템 개요</a:t>
            </a:r>
          </a:p>
        </p:txBody>
      </p:sp>
    </p:spTree>
    <p:extLst>
      <p:ext uri="{BB962C8B-B14F-4D97-AF65-F5344CB8AC3E}">
        <p14:creationId xmlns:p14="http://schemas.microsoft.com/office/powerpoint/2010/main" val="262993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9"/>
          <p:cNvSpPr txBox="1">
            <a:spLocks/>
          </p:cNvSpPr>
          <p:nvPr/>
        </p:nvSpPr>
        <p:spPr>
          <a:xfrm>
            <a:off x="2430377" y="1620391"/>
            <a:ext cx="8263024" cy="7353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II</a:t>
            </a:r>
            <a:r>
              <a:rPr kumimoji="0" lang="en-US" altLang="ko-KR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j-cs"/>
              </a:rPr>
              <a:t>. </a:t>
            </a:r>
            <a:r>
              <a:rPr lang="ko-KR" altLang="en-US" noProof="0" err="1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세부업무</a:t>
            </a:r>
            <a:endParaRPr kumimoji="0" lang="ko-KR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j-cs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2430377" y="2356415"/>
            <a:ext cx="5832648" cy="0"/>
          </a:xfrm>
          <a:prstGeom prst="line">
            <a:avLst/>
          </a:prstGeom>
          <a:ln w="12700">
            <a:solidFill>
              <a:srgbClr val="287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682404" y="2373143"/>
            <a:ext cx="7507902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smtClean="0">
                <a:latin typeface="Noto Sans CJK KR Regular" pitchFamily="34" charset="-127"/>
                <a:ea typeface="Noto Sans CJK KR Regular" pitchFamily="34" charset="-127"/>
              </a:rPr>
              <a:t>1.</a:t>
            </a:r>
            <a:r>
              <a:rPr lang="ko-KR" altLang="en-US" sz="1600" err="1" smtClean="0"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smtClean="0">
                <a:latin typeface="Noto Sans CJK KR Regular" pitchFamily="34" charset="-127"/>
                <a:ea typeface="Noto Sans CJK KR Regular" pitchFamily="34" charset="-127"/>
              </a:rPr>
              <a:t>2.</a:t>
            </a: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smtClean="0">
                <a:latin typeface="Noto Sans CJK KR Regular" pitchFamily="34" charset="-127"/>
                <a:ea typeface="Noto Sans CJK KR Regular" pitchFamily="34" charset="-127"/>
              </a:rPr>
              <a:t>3.</a:t>
            </a: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자료집계관리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993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9"/>
          <p:cNvSpPr txBox="1">
            <a:spLocks/>
          </p:cNvSpPr>
          <p:nvPr/>
        </p:nvSpPr>
        <p:spPr>
          <a:xfrm>
            <a:off x="2430377" y="2196455"/>
            <a:ext cx="8263024" cy="7353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lvl="0" algn="l">
              <a:defRPr/>
            </a:pPr>
            <a:r>
              <a:rPr lang="en-US" altLang="ko-KR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1.</a:t>
            </a:r>
            <a:r>
              <a:rPr lang="ko-KR" altLang="en-US" err="1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집계자료</a:t>
            </a:r>
            <a:r>
              <a:rPr lang="en-US" altLang="ko-KR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 </a:t>
            </a:r>
            <a:endParaRPr lang="ko-KR" altLang="en-US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430377" y="2932479"/>
            <a:ext cx="5832648" cy="0"/>
          </a:xfrm>
          <a:prstGeom prst="line">
            <a:avLst/>
          </a:prstGeom>
          <a:ln w="12700">
            <a:solidFill>
              <a:srgbClr val="287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970436" y="2949207"/>
            <a:ext cx="1620957" cy="193899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문서생성</a:t>
            </a:r>
            <a:endParaRPr lang="ko-KR" altLang="en-US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집계진행자료</a:t>
            </a:r>
          </a:p>
          <a:p>
            <a:pPr>
              <a:lnSpc>
                <a:spcPct val="150000"/>
              </a:lnSpc>
            </a:pPr>
            <a:r>
              <a:rPr lang="ko-KR" altLang="en-US" sz="1600" err="1" smtClean="0">
                <a:latin typeface="Noto Sans CJK KR Regular" pitchFamily="34" charset="-127"/>
                <a:ea typeface="Noto Sans CJK KR Regular" pitchFamily="34" charset="-127"/>
              </a:rPr>
              <a:t>미진행자료</a:t>
            </a: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 </a:t>
            </a:r>
            <a:endParaRPr lang="ko-KR" altLang="en-US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err="1" smtClean="0">
                <a:latin typeface="Noto Sans CJK KR Regular" pitchFamily="34" charset="-127"/>
                <a:ea typeface="Noto Sans CJK KR Regular" pitchFamily="34" charset="-127"/>
              </a:rPr>
              <a:t>종료자료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사용자그룹설정</a:t>
            </a:r>
            <a:endParaRPr lang="en-US" altLang="ko-KR" sz="1600" smtClean="0"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9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551348" y="3093223"/>
            <a:ext cx="419088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>
                <a:latin typeface="Noto Sans CJK KR Bold" pitchFamily="34" charset="-127"/>
                <a:ea typeface="Noto Sans CJK KR Bold" pitchFamily="34" charset="-127"/>
              </a:rPr>
              <a:t>1.1</a:t>
            </a:r>
            <a:endParaRPr lang="ko-KR" altLang="en-US" sz="900"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2551348" y="3453456"/>
            <a:ext cx="419088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1.2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2551348" y="3813689"/>
            <a:ext cx="419088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1.3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2551348" y="4173921"/>
            <a:ext cx="419088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1.4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551348" y="4531060"/>
            <a:ext cx="419088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noProof="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1.5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686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9"/>
          <p:cNvSpPr txBox="1">
            <a:spLocks/>
          </p:cNvSpPr>
          <p:nvPr/>
        </p:nvSpPr>
        <p:spPr>
          <a:xfrm>
            <a:off x="3089984" y="2196455"/>
            <a:ext cx="6793220" cy="7353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lvl="0" algn="l">
              <a:defRPr/>
            </a:pPr>
            <a:r>
              <a:rPr lang="ko-KR" altLang="en-US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집계서식생성</a:t>
            </a:r>
            <a:r>
              <a:rPr lang="en-US" altLang="ko-KR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 </a:t>
            </a:r>
            <a:endParaRPr lang="ko-KR" altLang="en-US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430377" y="2932479"/>
            <a:ext cx="5832648" cy="0"/>
          </a:xfrm>
          <a:prstGeom prst="line">
            <a:avLst/>
          </a:prstGeom>
          <a:ln w="12700">
            <a:solidFill>
              <a:srgbClr val="287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114452" y="2949207"/>
            <a:ext cx="5197257" cy="298953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집계서식생성</a:t>
            </a: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서식함활용 </a:t>
            </a:r>
          </a:p>
          <a:p>
            <a:pPr>
              <a:lnSpc>
                <a:spcPct val="150000"/>
              </a:lnSpc>
            </a:pPr>
            <a:r>
              <a:rPr lang="ko-KR" altLang="en-US" sz="1600"/>
              <a:t>제출기관지정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입력요령 및 파일첨부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집계서식생성 작성화면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스프레드시트 활용</a:t>
            </a:r>
            <a:r>
              <a:rPr lang="en-US" altLang="ko-KR" sz="1600"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셀 설정</a:t>
            </a:r>
            <a:r>
              <a:rPr lang="en-US" altLang="ko-KR" sz="1600">
                <a:latin typeface="Noto Sans CJK KR Regular" pitchFamily="34" charset="-127"/>
                <a:ea typeface="Noto Sans CJK KR Regular" pitchFamily="34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서식테스트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집계종료방법 지정</a:t>
            </a:r>
            <a:r>
              <a:rPr lang="en-US" altLang="ko-KR" sz="1600"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종료일지정</a:t>
            </a:r>
            <a:r>
              <a:rPr lang="en-US" altLang="ko-KR" sz="1600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선착순집계</a:t>
            </a:r>
            <a:r>
              <a:rPr lang="en-US" altLang="ko-KR" sz="1600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정기집계</a:t>
            </a:r>
            <a:r>
              <a:rPr lang="en-US" altLang="ko-KR" sz="1600">
                <a:latin typeface="Noto Sans CJK KR Regular" pitchFamily="34" charset="-127"/>
                <a:ea typeface="Noto Sans CJK KR Regular" pitchFamily="34" charset="-127"/>
              </a:rPr>
              <a:t>)</a:t>
            </a:r>
          </a:p>
        </p:txBody>
      </p:sp>
      <p:sp>
        <p:nvSpPr>
          <p:cNvPr id="9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551348" y="3093223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>
                <a:latin typeface="Noto Sans CJK KR Bold" pitchFamily="34" charset="-127"/>
                <a:ea typeface="Noto Sans CJK KR Bold" pitchFamily="34" charset="-127"/>
              </a:rPr>
              <a:t>1.1.1</a:t>
            </a:r>
            <a:endParaRPr lang="ko-KR" altLang="en-US" sz="900"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2551348" y="3453456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1.1.2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2551348" y="3822833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1.1.3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2551348" y="4192209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1.1.4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551348" y="4549348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noProof="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1.1.5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2551348" y="4901494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1.1.6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2551348" y="5261726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1.1.7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2551348" y="5664884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noProof="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1.1.8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2551348" y="4897343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1.1.6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2551348" y="5248431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1.1.7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2551348" y="5245338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1.1.7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2549984" y="5291058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1.1.7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3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430376" y="2383515"/>
            <a:ext cx="660972" cy="38900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smtClean="0">
                <a:latin typeface="Noto Sans CJK KR Bold" pitchFamily="34" charset="-127"/>
                <a:ea typeface="Noto Sans CJK KR Bold" pitchFamily="34" charset="-127"/>
              </a:rPr>
              <a:t>1.1</a:t>
            </a:r>
            <a:endParaRPr lang="ko-KR" altLang="en-US" sz="1800"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570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23AB7B2C-5456-4F86-8B57-2F45841CEB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1.1.1 </a:t>
            </a:r>
            <a:r>
              <a:rPr lang="ko-KR" altLang="en-US" smtClean="0"/>
              <a:t>집계서식생성</a:t>
            </a:r>
            <a:endParaRPr lang="ko-KR" altLang="en-US"/>
          </a:p>
        </p:txBody>
      </p:sp>
      <p:sp>
        <p:nvSpPr>
          <p:cNvPr id="16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문서생성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252476" y="1476375"/>
            <a:ext cx="2278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집계 할 자료의 자료명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err="1">
                <a:latin typeface="Noto Sans CJK KR Regular" pitchFamily="34" charset="-127"/>
                <a:ea typeface="Noto Sans CJK KR Regular" pitchFamily="34" charset="-127"/>
              </a:rPr>
              <a:t>서식형태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 자료공유범위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자료입력기관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입력요령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등 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기본정보를 작성하여 생성</a:t>
            </a:r>
            <a:endParaRPr lang="en-US" altLang="ko-KR" sz="1000"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latin typeface="Noto Sans CJK KR Bold" pitchFamily="34" charset="-127"/>
                <a:ea typeface="Noto Sans CJK KR Bold" pitchFamily="34" charset="-127"/>
              </a:rPr>
              <a:t>업무절차 </a:t>
            </a:r>
            <a:endParaRPr lang="en-US" altLang="ko-KR" sz="1000"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자료명입력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서식형태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자료공유범위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등 기본정보 입력 및 선택</a:t>
            </a: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아래한글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엑셀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워드 등에서 작성한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조사서식을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복사하여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붙여넣기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하는 창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2" name="그림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87" y="1543067"/>
            <a:ext cx="7732800" cy="3173668"/>
          </a:xfrm>
          <a:prstGeom prst="rect">
            <a:avLst/>
          </a:prstGeom>
        </p:spPr>
      </p:pic>
      <p:sp>
        <p:nvSpPr>
          <p:cNvPr id="23" name="타원 22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80496" y="276148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92730" y="4860751"/>
            <a:ext cx="7718267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lvl="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   1. </a:t>
            </a: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모든 사용자에게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문서생성을</a:t>
            </a: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 할 수 있는 권한 부여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시행번호는 </a:t>
            </a:r>
            <a:r>
              <a:rPr lang="ko-KR" altLang="en-US" sz="1000" err="1">
                <a:latin typeface="Noto Sans CJK KR Regular" pitchFamily="34" charset="-127"/>
                <a:ea typeface="Noto Sans CJK KR Regular" pitchFamily="34" charset="-127"/>
              </a:rPr>
              <a:t>필수값이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아님</a:t>
            </a:r>
            <a:endParaRPr lang="en-US" altLang="ko-KR" sz="1000" smtClean="0"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3.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서식형태</a:t>
            </a:r>
            <a:endParaRPr lang="en-US" altLang="ko-KR" sz="1000" smtClean="0"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  -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서식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+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파일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서식외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첨부파일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제출가능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),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서식복사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서식만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제출가능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),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파일집계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파일만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제출가능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),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서식함활용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등이 있다</a:t>
            </a:r>
            <a:endParaRPr lang="en-US" altLang="ko-KR" sz="1000"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4.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자료공유범위</a:t>
            </a:r>
            <a:endParaRPr lang="ko-KR" altLang="en-US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-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자료공유범위에서 따라 생성된 집계의 열람 공유 범위와 서식함에서의 공유 범위까지 달라집니다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개인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본인만 확인이 가능합니다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 내부 사용자와 함께 확인이 가능합니다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기관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기관하위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사용자와 함께 확인이 가능합니다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전체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전체사용자가 확인이 가능합니다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29024" y="1848898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526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87" y="1543067"/>
            <a:ext cx="7732800" cy="3173668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1.1.2 </a:t>
            </a:r>
            <a:r>
              <a:rPr lang="ko-KR" altLang="en-US" smtClean="0"/>
              <a:t>서식함활용</a:t>
            </a:r>
            <a:endParaRPr lang="ko-KR" altLang="en-US"/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30476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문서생성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서식함활용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252476" y="1476375"/>
            <a:ext cx="2278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이전 생산한 문서를 재활용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 smtClean="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서식함뢀용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목록에서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문서명을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선택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서식테스트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문서를 확인하고 양식재사용을 클릭하면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붙여넣기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창에 서식이 복사된다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/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lvl="0">
              <a:defRPr/>
            </a:pPr>
            <a:r>
              <a:rPr lang="en-US" altLang="ko-KR" sz="1000">
                <a:ea typeface="Noto Sans CJK KR Regular"/>
              </a:rPr>
              <a:t>    </a:t>
            </a:r>
            <a:r>
              <a:rPr lang="ko-KR" altLang="en-US" sz="1000" smtClean="0">
                <a:ea typeface="Noto Sans CJK KR Regular"/>
              </a:rPr>
              <a:t>자료공유범위를 부서로 지정하면</a:t>
            </a:r>
            <a:endParaRPr lang="en-US" altLang="ko-KR" sz="1000" smtClean="0">
              <a:ea typeface="Noto Sans CJK KR Regular"/>
            </a:endParaRPr>
          </a:p>
          <a:p>
            <a:pPr lvl="0">
              <a:defRPr/>
            </a:pPr>
            <a:r>
              <a:rPr lang="ko-KR" altLang="en-US" sz="1000" smtClean="0">
                <a:ea typeface="Noto Sans CJK KR Regular"/>
              </a:rPr>
              <a:t>    부서내 사용자도 서식함을 통해 </a:t>
            </a:r>
            <a:endParaRPr lang="en-US" altLang="ko-KR" sz="1000" smtClean="0">
              <a:ea typeface="Noto Sans CJK KR Regular"/>
            </a:endParaRPr>
          </a:p>
          <a:p>
            <a:pPr lvl="0">
              <a:defRPr/>
            </a:pPr>
            <a:r>
              <a:rPr lang="en-US" altLang="ko-KR" sz="1000">
                <a:ea typeface="Noto Sans CJK KR Regular"/>
              </a:rPr>
              <a:t> </a:t>
            </a:r>
            <a:r>
              <a:rPr lang="en-US" altLang="ko-KR" sz="1000" smtClean="0">
                <a:ea typeface="Noto Sans CJK KR Regular"/>
              </a:rPr>
              <a:t>   </a:t>
            </a:r>
            <a:r>
              <a:rPr lang="ko-KR" altLang="en-US" sz="1000" smtClean="0">
                <a:ea typeface="Noto Sans CJK KR Regular"/>
              </a:rPr>
              <a:t>문서를 재활용할 수 있다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21" name="사각형 설명선 20"/>
          <p:cNvSpPr/>
          <p:nvPr/>
        </p:nvSpPr>
        <p:spPr>
          <a:xfrm>
            <a:off x="885541" y="3259646"/>
            <a:ext cx="6840760" cy="3384376"/>
          </a:xfrm>
          <a:prstGeom prst="wedgeRectCallout">
            <a:avLst>
              <a:gd name="adj1" fmla="val -27681"/>
              <a:gd name="adj2" fmla="val -81543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32" y="3329959"/>
            <a:ext cx="5738120" cy="1487110"/>
          </a:xfrm>
          <a:prstGeom prst="rect">
            <a:avLst/>
          </a:prstGeom>
        </p:spPr>
      </p:pic>
      <p:sp>
        <p:nvSpPr>
          <p:cNvPr id="23" name="타원 22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643525" y="4010586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1FCD517-7506-4E7E-A339-212F7F8E38D2}"/>
              </a:ext>
            </a:extLst>
          </p:cNvPr>
          <p:cNvSpPr/>
          <p:nvPr/>
        </p:nvSpPr>
        <p:spPr>
          <a:xfrm>
            <a:off x="1738844" y="4140671"/>
            <a:ext cx="2095688" cy="198163"/>
          </a:xfrm>
          <a:prstGeom prst="rect">
            <a:avLst/>
          </a:prstGeom>
          <a:noFill/>
          <a:ln w="19050">
            <a:solidFill>
              <a:srgbClr val="E8343D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Medium"/>
              <a:ea typeface="Noto Sans CJK KR Medium"/>
              <a:cs typeface="+mn-cs"/>
            </a:endParaRP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402484" y="632007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 noProof="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476" y="4372708"/>
            <a:ext cx="4229690" cy="2191056"/>
          </a:xfrm>
          <a:prstGeom prst="rect">
            <a:avLst/>
          </a:prstGeom>
        </p:spPr>
      </p:pic>
      <p:sp>
        <p:nvSpPr>
          <p:cNvPr id="4" name="오른쪽으로 구부러진 화살표 3"/>
          <p:cNvSpPr/>
          <p:nvPr/>
        </p:nvSpPr>
        <p:spPr>
          <a:xfrm rot="19980937">
            <a:off x="2468276" y="4460531"/>
            <a:ext cx="590639" cy="133867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581673" y="590394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071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87" y="1543067"/>
            <a:ext cx="7732800" cy="3173668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1.1.3 </a:t>
            </a:r>
            <a:r>
              <a:rPr lang="ko-KR" altLang="en-US"/>
              <a:t>제출기관지정</a:t>
            </a: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30476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집계서식생성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제출기관지정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52476" y="1476375"/>
            <a:ext cx="22788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 집계가 필요한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제출기관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지정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 smtClean="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제출기관지정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조직도 에서 선택 또는 검색을 통해 조직 명 선택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[&gt;&gt;]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및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조직명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더블클릭으로 제출요청부서 추가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제출요청부서 확인 후 저장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/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lvl="0">
              <a:defRPr/>
            </a:pPr>
            <a:r>
              <a:rPr lang="en-US" altLang="ko-KR" sz="1000">
                <a:ea typeface="Noto Sans CJK KR Regular"/>
              </a:rPr>
              <a:t>    </a:t>
            </a:r>
            <a:r>
              <a:rPr lang="ko-KR" altLang="ko-KR" sz="1000">
                <a:ea typeface="Noto Sans CJK KR Regular"/>
              </a:rPr>
              <a:t>공문</a:t>
            </a:r>
            <a:r>
              <a:rPr lang="en-US" altLang="ko-KR" sz="1000">
                <a:ea typeface="Noto Sans CJK KR Regular"/>
              </a:rPr>
              <a:t> </a:t>
            </a:r>
            <a:r>
              <a:rPr lang="ko-KR" altLang="en-US" sz="1000" err="1">
                <a:ea typeface="Noto Sans CJK KR Regular"/>
              </a:rPr>
              <a:t>시행시</a:t>
            </a:r>
            <a:r>
              <a:rPr lang="ko-KR" altLang="en-US" sz="1000">
                <a:ea typeface="Noto Sans CJK KR Regular"/>
              </a:rPr>
              <a:t> </a:t>
            </a:r>
            <a:r>
              <a:rPr lang="en-US" altLang="ko-KR" sz="1000" err="1">
                <a:ea typeface="Noto Sans CJK KR Regular"/>
              </a:rPr>
              <a:t>문서함이</a:t>
            </a:r>
            <a:r>
              <a:rPr lang="en-US" altLang="ko-KR" sz="1000">
                <a:ea typeface="Noto Sans CJK KR Regular"/>
              </a:rPr>
              <a:t> </a:t>
            </a:r>
            <a:r>
              <a:rPr lang="en-US" altLang="ko-KR" sz="1000" err="1">
                <a:ea typeface="Noto Sans CJK KR Regular"/>
              </a:rPr>
              <a:t>존재</a:t>
            </a:r>
            <a:r>
              <a:rPr lang="en-US" altLang="ko-KR" sz="1000">
                <a:ea typeface="Noto Sans CJK KR Regular"/>
              </a:rPr>
              <a:t> 하</a:t>
            </a:r>
            <a:r>
              <a:rPr lang="ko-KR" altLang="en-US" sz="1000">
                <a:ea typeface="Noto Sans CJK KR Regular"/>
              </a:rPr>
              <a:t>지</a:t>
            </a:r>
            <a:endParaRPr lang="en-US" altLang="ko-KR" sz="1000">
              <a:ea typeface="Noto Sans CJK KR Regular"/>
            </a:endParaRPr>
          </a:p>
          <a:p>
            <a:r>
              <a:rPr lang="en-US" altLang="ko-KR" sz="1000">
                <a:ea typeface="Noto Sans CJK KR Regular"/>
              </a:rPr>
              <a:t>   </a:t>
            </a:r>
            <a:r>
              <a:rPr lang="ko-KR" altLang="en-US" sz="1000">
                <a:ea typeface="Noto Sans CJK KR Regular"/>
              </a:rPr>
              <a:t> 않는</a:t>
            </a:r>
            <a:r>
              <a:rPr lang="en-US" altLang="ko-KR" sz="1000">
                <a:ea typeface="Noto Sans CJK KR Regular"/>
              </a:rPr>
              <a:t> </a:t>
            </a:r>
            <a:r>
              <a:rPr lang="en-US" altLang="ko-KR" sz="1000" err="1">
                <a:ea typeface="Noto Sans CJK KR Regular"/>
              </a:rPr>
              <a:t>기관은</a:t>
            </a:r>
            <a:r>
              <a:rPr lang="en-US" altLang="ko-KR" sz="1000">
                <a:ea typeface="Noto Sans CJK KR Regular"/>
              </a:rPr>
              <a:t> </a:t>
            </a:r>
            <a:r>
              <a:rPr lang="en-US" altLang="ko-KR" sz="1000" err="1">
                <a:ea typeface="Noto Sans CJK KR Regular"/>
              </a:rPr>
              <a:t>수신처로</a:t>
            </a:r>
            <a:r>
              <a:rPr lang="en-US" altLang="ko-KR" sz="1000">
                <a:ea typeface="Noto Sans CJK KR Regular"/>
              </a:rPr>
              <a:t> </a:t>
            </a:r>
          </a:p>
          <a:p>
            <a:r>
              <a:rPr lang="en-US" altLang="ko-KR" sz="1000">
                <a:ea typeface="Noto Sans CJK KR Regular"/>
              </a:rPr>
              <a:t>    </a:t>
            </a:r>
            <a:r>
              <a:rPr lang="en-US" altLang="ko-KR" sz="1000" err="1">
                <a:ea typeface="Noto Sans CJK KR Regular"/>
              </a:rPr>
              <a:t>지정할</a:t>
            </a:r>
            <a:r>
              <a:rPr lang="en-US" altLang="ko-KR" sz="1000">
                <a:ea typeface="Noto Sans CJK KR Regular"/>
              </a:rPr>
              <a:t> 수 </a:t>
            </a:r>
            <a:r>
              <a:rPr lang="en-US" altLang="ko-KR" sz="1000" err="1">
                <a:ea typeface="Noto Sans CJK KR Regular"/>
              </a:rPr>
              <a:t>없으며</a:t>
            </a:r>
            <a:r>
              <a:rPr lang="en-US" altLang="ko-KR" sz="1000">
                <a:ea typeface="Noto Sans CJK KR Regular"/>
              </a:rPr>
              <a:t> </a:t>
            </a:r>
            <a:r>
              <a:rPr lang="en-US" altLang="ko-KR" sz="1000" err="1">
                <a:ea typeface="Noto Sans CJK KR Regular"/>
              </a:rPr>
              <a:t>흑백으로</a:t>
            </a:r>
            <a:r>
              <a:rPr lang="en-US" altLang="ko-KR" sz="1000">
                <a:ea typeface="Noto Sans CJK KR Regular"/>
              </a:rPr>
              <a:t> </a:t>
            </a:r>
          </a:p>
          <a:p>
            <a:r>
              <a:rPr lang="en-US" altLang="ko-KR" sz="1000">
                <a:ea typeface="Noto Sans CJK KR Regular"/>
              </a:rPr>
              <a:t>    </a:t>
            </a:r>
            <a:r>
              <a:rPr lang="en-US" altLang="ko-KR" sz="1000" err="1">
                <a:ea typeface="Noto Sans CJK KR Regular"/>
              </a:rPr>
              <a:t>처리</a:t>
            </a:r>
            <a:r>
              <a:rPr lang="ko-KR" altLang="en-US" sz="1000">
                <a:ea typeface="Noto Sans CJK KR Regular"/>
              </a:rPr>
              <a:t>됨</a:t>
            </a:r>
            <a:endParaRPr lang="ko-KR" altLang="ko-KR" sz="1000">
              <a:ea typeface="Noto Sans CJK KR Regular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21" name="사각형 설명선 20"/>
          <p:cNvSpPr/>
          <p:nvPr/>
        </p:nvSpPr>
        <p:spPr>
          <a:xfrm>
            <a:off x="954212" y="3276575"/>
            <a:ext cx="5904656" cy="3384376"/>
          </a:xfrm>
          <a:prstGeom prst="wedgeRectCallout">
            <a:avLst>
              <a:gd name="adj1" fmla="val -45363"/>
              <a:gd name="adj2" fmla="val -73478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236" y="3354004"/>
            <a:ext cx="5544616" cy="3229517"/>
          </a:xfrm>
          <a:prstGeom prst="rect">
            <a:avLst/>
          </a:prstGeom>
        </p:spPr>
      </p:pic>
      <p:sp>
        <p:nvSpPr>
          <p:cNvPr id="23" name="타원 22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098228" y="378063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1FCD517-7506-4E7E-A339-212F7F8E38D2}"/>
              </a:ext>
            </a:extLst>
          </p:cNvPr>
          <p:cNvSpPr/>
          <p:nvPr/>
        </p:nvSpPr>
        <p:spPr>
          <a:xfrm>
            <a:off x="1265946" y="3932103"/>
            <a:ext cx="1344773" cy="1981044"/>
          </a:xfrm>
          <a:prstGeom prst="rect">
            <a:avLst/>
          </a:prstGeom>
          <a:noFill/>
          <a:ln w="19050">
            <a:solidFill>
              <a:srgbClr val="E8343D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Medium"/>
              <a:ea typeface="Noto Sans CJK KR Medium"/>
              <a:cs typeface="+mn-cs"/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618508" y="4528242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402484" y="632007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 noProof="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4154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87" y="1543067"/>
            <a:ext cx="7732800" cy="3173668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1.1.4 </a:t>
            </a:r>
            <a:r>
              <a:rPr lang="ko-KR" altLang="en-US" err="1"/>
              <a:t>입력요령</a:t>
            </a:r>
            <a:r>
              <a:rPr lang="ko-KR" altLang="en-US"/>
              <a:t> 및 파일첨부</a:t>
            </a:r>
          </a:p>
        </p:txBody>
      </p:sp>
      <p:sp>
        <p:nvSpPr>
          <p:cNvPr id="4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집계서식생성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입력요령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및 파일첨부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52476" y="1476375"/>
            <a:ext cx="2278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 기관에서 제출 자료 작성시  참조할 입력 요령 안내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작성요령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및 파일첨부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 클릭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작성요령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및 관련 파일 첨부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저장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첨부파일은 개별 최대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5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개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5MB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로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제한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6" name="사각형 설명선 5"/>
          <p:cNvSpPr/>
          <p:nvPr/>
        </p:nvSpPr>
        <p:spPr>
          <a:xfrm>
            <a:off x="395478" y="3236032"/>
            <a:ext cx="5778928" cy="3744416"/>
          </a:xfrm>
          <a:prstGeom prst="wedgeRectCallout">
            <a:avLst>
              <a:gd name="adj1" fmla="val 22151"/>
              <a:gd name="adj2" fmla="val -71597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42" y="3383439"/>
            <a:ext cx="5568000" cy="3449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4374592" y="2238078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314252" y="378063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682404" y="651693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68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23AB7B2C-5456-4F86-8B57-2F45841CEB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1.1.5 </a:t>
            </a:r>
            <a:r>
              <a:rPr lang="ko-KR" altLang="en-US"/>
              <a:t>집계서식생성 </a:t>
            </a:r>
            <a:r>
              <a:rPr lang="ko-KR" altLang="en-US" smtClean="0"/>
              <a:t>작성화면</a:t>
            </a:r>
            <a:endParaRPr lang="ko-KR" altLang="en-US"/>
          </a:p>
        </p:txBody>
      </p:sp>
      <p:sp>
        <p:nvSpPr>
          <p:cNvPr id="16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문서생성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252476" y="1476375"/>
            <a:ext cx="2278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집계 할 자료의 자료명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err="1">
                <a:latin typeface="Noto Sans CJK KR Regular" pitchFamily="34" charset="-127"/>
                <a:ea typeface="Noto Sans CJK KR Regular" pitchFamily="34" charset="-127"/>
              </a:rPr>
              <a:t>서식형태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 자료공유범위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자료입력기관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입력요령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등 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기본정보를 작성하여 생성</a:t>
            </a:r>
            <a:endParaRPr lang="en-US" altLang="ko-KR" sz="1000"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latin typeface="Noto Sans CJK KR Bold" pitchFamily="34" charset="-127"/>
                <a:ea typeface="Noto Sans CJK KR Bold" pitchFamily="34" charset="-127"/>
              </a:rPr>
              <a:t>업무절차 </a:t>
            </a:r>
            <a:endParaRPr lang="en-US" altLang="ko-KR" sz="1000"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자료명입력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서식형태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자료공유범위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등 기본정보 입력 및 선택</a:t>
            </a: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아래한글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엑셀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워드 등에서 작성한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조사서식을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복사하여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붙여넣기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하는 창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복사한 서식의 셀 설정을 위해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다음단계를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실행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2" name="그림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87" y="1745506"/>
            <a:ext cx="7732800" cy="2768790"/>
          </a:xfrm>
          <a:prstGeom prst="rect">
            <a:avLst/>
          </a:prstGeom>
        </p:spPr>
      </p:pic>
      <p:sp>
        <p:nvSpPr>
          <p:cNvPr id="23" name="타원 22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15569" y="260217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92730" y="4860751"/>
            <a:ext cx="7718267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lvl="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   1. </a:t>
            </a: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기본정보 및 서식을 붙여넣기 한 화면</a:t>
            </a:r>
            <a:endParaRPr lang="en-US" altLang="ko-KR" sz="1000" smtClean="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lvl="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Bold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Bold" pitchFamily="34" charset="-127"/>
              </a:rPr>
              <a:t>   2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.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복사붙여넣기 시 예시란에는 반드시 빈칸이 없어야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한다</a:t>
            </a:r>
            <a:endParaRPr lang="en-US" altLang="ko-KR" sz="1000" smtClean="0"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   3.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서식형태 지정</a:t>
            </a:r>
            <a:endParaRPr lang="en-US" altLang="ko-KR" sz="1000" smtClean="0"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   -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서식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+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파일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서식외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첨부파일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제출가능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),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서식복사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서식만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제출가능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),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파일집계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파일만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제출가능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),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서식함활용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등이 있다</a:t>
            </a:r>
            <a:endParaRPr lang="en-US" altLang="ko-KR" sz="1000"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4.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자료공유범위 지정</a:t>
            </a:r>
            <a:endParaRPr lang="ko-KR" altLang="en-US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-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자료공유범위에서 따라 생성된 집계의 열람 공유 범위와 서식함에서의 공유 범위까지 달라집니다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개인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본인만 확인이 가능합니다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 내부 사용자와 함께 확인이 가능합니다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기관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기관하위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사용자와 함께 확인이 가능합니다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전체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전체사용자가 확인이 가능합니다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29024" y="1848898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834532" y="414067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2" name="사각형 설명선 11"/>
          <p:cNvSpPr/>
          <p:nvPr/>
        </p:nvSpPr>
        <p:spPr>
          <a:xfrm>
            <a:off x="3006421" y="2582969"/>
            <a:ext cx="5234372" cy="1534649"/>
          </a:xfrm>
          <a:prstGeom prst="wedgeRectCallout">
            <a:avLst>
              <a:gd name="adj1" fmla="val -71266"/>
              <a:gd name="adj2" fmla="val 175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492" y="2647510"/>
            <a:ext cx="5098256" cy="137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95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그림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2" y="2051364"/>
            <a:ext cx="5007039" cy="2411966"/>
          </a:xfrm>
          <a:prstGeom prst="rect">
            <a:avLst/>
          </a:prstGeom>
        </p:spPr>
      </p:pic>
      <p:sp>
        <p:nvSpPr>
          <p:cNvPr id="3" name="제목 2">
            <a:extLst>
              <a:ext uri="{FF2B5EF4-FFF2-40B4-BE49-F238E27FC236}">
                <a16:creationId xmlns:a16="http://schemas.microsoft.com/office/drawing/2014/main" id="{B67CA060-FA3B-425A-88F0-9007AB27C3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1.1.6 </a:t>
            </a:r>
            <a:r>
              <a:rPr lang="ko-KR" altLang="en-US"/>
              <a:t>스프레드시트 활용 </a:t>
            </a:r>
            <a:r>
              <a:rPr lang="en-US" altLang="ko-KR" smtClean="0"/>
              <a:t>(</a:t>
            </a:r>
            <a:r>
              <a:rPr lang="ko-KR" altLang="en-US" smtClean="0"/>
              <a:t>셀설정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14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집계서식생성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스프레드시트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활용</a:t>
            </a:r>
            <a:r>
              <a:rPr lang="en-US" altLang="ko-KR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(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셀설정</a:t>
            </a:r>
            <a:r>
              <a:rPr lang="en-US" altLang="ko-KR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)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52476" y="1476375"/>
            <a:ext cx="22788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서식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입력시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사용가능한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함수 활용법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SELECT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콤보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^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를 이용해 구분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360000" indent="-18000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예시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적용시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총무과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기회과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회계과를 선택할수 있음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360000" indent="-18000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항목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셀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의 형식은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문자여야만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함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SUM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함수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숫자 형식의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항목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셀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의 합계를 구함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360000" indent="-18000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예시에서는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D4,F4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의 합계를 구함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360000" indent="-18000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D4,E4,F4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모든 항목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셀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의 형식은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숫자여야만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함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③ 사칙연산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항목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셀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의 형식은 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  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숫자여야만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함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179388">
              <a:defRPr/>
            </a:pP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소수점의 곱하기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(*)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의 경우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예시와 같이 사용하여야함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소수점 곱하기 잘못된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사용예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⑤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~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④가 적용된 실제 서식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2685666" y="3740872"/>
            <a:ext cx="2032104" cy="1281430"/>
            <a:chOff x="429861" y="4170085"/>
            <a:chExt cx="2032104" cy="1281430"/>
          </a:xfrm>
        </p:grpSpPr>
        <p:sp>
          <p:nvSpPr>
            <p:cNvPr id="26" name="사각형 설명선 25"/>
            <p:cNvSpPr/>
            <p:nvPr/>
          </p:nvSpPr>
          <p:spPr>
            <a:xfrm>
              <a:off x="429861" y="4170085"/>
              <a:ext cx="2032104" cy="1281430"/>
            </a:xfrm>
            <a:prstGeom prst="wedgeRectCallout">
              <a:avLst>
                <a:gd name="adj1" fmla="val -67602"/>
                <a:gd name="adj2" fmla="val -63516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endParaRPr lang="ko-KR" altLang="en-US" sz="11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endParaRPr>
            </a:p>
          </p:txBody>
        </p:sp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422" y="4236970"/>
              <a:ext cx="1914792" cy="1170150"/>
            </a:xfrm>
            <a:prstGeom prst="rect">
              <a:avLst/>
            </a:prstGeom>
          </p:spPr>
        </p:pic>
        <p:sp>
          <p:nvSpPr>
            <p:cNvPr id="25" name="타원 24">
              <a:extLst>
                <a:ext uri="{FF2B5EF4-FFF2-40B4-BE49-F238E27FC236}">
                  <a16:creationId xmlns:a16="http://schemas.microsoft.com/office/drawing/2014/main" id="{B36B8157-D26A-44E9-9523-C331F2EE27C9}"/>
                </a:ext>
              </a:extLst>
            </p:cNvPr>
            <p:cNvSpPr/>
            <p:nvPr/>
          </p:nvSpPr>
          <p:spPr>
            <a:xfrm>
              <a:off x="445640" y="4185730"/>
              <a:ext cx="151472" cy="151472"/>
            </a:xfrm>
            <a:prstGeom prst="ellipse">
              <a:avLst/>
            </a:prstGeom>
            <a:solidFill>
              <a:srgbClr val="E83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700" b="1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oto Sans CJK KR Bold" pitchFamily="34" charset="-127"/>
                  <a:ea typeface="Noto Sans CJK KR Bold" pitchFamily="34" charset="-127"/>
                  <a:cs typeface="+mn-cs"/>
                </a:rPr>
                <a:t>1</a:t>
              </a:r>
              <a:endParaRPr kumimoji="0" lang="ko-KR" altLang="en-US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5218637" y="2757326"/>
            <a:ext cx="2032104" cy="1281430"/>
            <a:chOff x="5218637" y="2757326"/>
            <a:chExt cx="2032104" cy="1281430"/>
          </a:xfrm>
        </p:grpSpPr>
        <p:sp>
          <p:nvSpPr>
            <p:cNvPr id="27" name="사각형 설명선 26"/>
            <p:cNvSpPr/>
            <p:nvPr/>
          </p:nvSpPr>
          <p:spPr>
            <a:xfrm>
              <a:off x="5218637" y="2757326"/>
              <a:ext cx="2032104" cy="1281430"/>
            </a:xfrm>
            <a:prstGeom prst="wedgeRectCallout">
              <a:avLst>
                <a:gd name="adj1" fmla="val -71537"/>
                <a:gd name="adj2" fmla="val 15363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endParaRPr lang="ko-KR" altLang="en-US" sz="11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endParaRPr>
            </a:p>
          </p:txBody>
        </p:sp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1387" y="2818653"/>
              <a:ext cx="1906602" cy="1181265"/>
            </a:xfrm>
            <a:prstGeom prst="rect">
              <a:avLst/>
            </a:prstGeom>
          </p:spPr>
        </p:pic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B36B8157-D26A-44E9-9523-C331F2EE27C9}"/>
                </a:ext>
              </a:extLst>
            </p:cNvPr>
            <p:cNvSpPr/>
            <p:nvPr/>
          </p:nvSpPr>
          <p:spPr>
            <a:xfrm>
              <a:off x="5218637" y="2757326"/>
              <a:ext cx="151472" cy="151472"/>
            </a:xfrm>
            <a:prstGeom prst="ellipse">
              <a:avLst/>
            </a:prstGeom>
            <a:solidFill>
              <a:srgbClr val="E83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700" b="1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oto Sans CJK KR Bold" pitchFamily="34" charset="-127"/>
                  <a:ea typeface="Noto Sans CJK KR Bold" pitchFamily="34" charset="-127"/>
                  <a:cs typeface="+mn-cs"/>
                </a:rPr>
                <a:t>2</a:t>
              </a:r>
              <a:endParaRPr kumimoji="0" lang="ko-KR" altLang="en-US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endParaRPr>
            </a:p>
          </p:txBody>
        </p:sp>
      </p:grpSp>
      <p:pic>
        <p:nvPicPr>
          <p:cNvPr id="18" name="그림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19" y="5220791"/>
            <a:ext cx="4127085" cy="1662718"/>
          </a:xfrm>
          <a:prstGeom prst="rect">
            <a:avLst/>
          </a:prstGeom>
        </p:spPr>
      </p:pic>
      <p:grpSp>
        <p:nvGrpSpPr>
          <p:cNvPr id="40" name="그룹 39"/>
          <p:cNvGrpSpPr/>
          <p:nvPr/>
        </p:nvGrpSpPr>
        <p:grpSpPr>
          <a:xfrm>
            <a:off x="5282392" y="4193095"/>
            <a:ext cx="1986226" cy="1208296"/>
            <a:chOff x="5282392" y="4193095"/>
            <a:chExt cx="1986226" cy="1208296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25247" y="4229652"/>
              <a:ext cx="1943371" cy="1171739"/>
            </a:xfrm>
            <a:prstGeom prst="rect">
              <a:avLst/>
            </a:prstGeom>
          </p:spPr>
        </p:pic>
        <p:sp>
          <p:nvSpPr>
            <p:cNvPr id="36" name="타원 35">
              <a:extLst>
                <a:ext uri="{FF2B5EF4-FFF2-40B4-BE49-F238E27FC236}">
                  <a16:creationId xmlns:a16="http://schemas.microsoft.com/office/drawing/2014/main" id="{B36B8157-D26A-44E9-9523-C331F2EE27C9}"/>
                </a:ext>
              </a:extLst>
            </p:cNvPr>
            <p:cNvSpPr/>
            <p:nvPr/>
          </p:nvSpPr>
          <p:spPr>
            <a:xfrm>
              <a:off x="5282392" y="4193095"/>
              <a:ext cx="152150" cy="157232"/>
            </a:xfrm>
            <a:prstGeom prst="ellipse">
              <a:avLst/>
            </a:prstGeom>
            <a:solidFill>
              <a:srgbClr val="E83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700" b="1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oto Sans CJK KR Bold" pitchFamily="34" charset="-127"/>
                  <a:ea typeface="Noto Sans CJK KR Bold" pitchFamily="34" charset="-127"/>
                  <a:cs typeface="+mn-cs"/>
                </a:rPr>
                <a:t>3</a:t>
              </a:r>
              <a:endParaRPr kumimoji="0" lang="ko-KR" altLang="en-US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endParaRPr>
            </a:p>
          </p:txBody>
        </p:sp>
      </p:grpSp>
      <p:pic>
        <p:nvPicPr>
          <p:cNvPr id="41" name="그림 4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247" y="5592288"/>
            <a:ext cx="1952381" cy="1161905"/>
          </a:xfrm>
          <a:prstGeom prst="rect">
            <a:avLst/>
          </a:prstGeom>
        </p:spPr>
      </p:pic>
      <p:sp>
        <p:nvSpPr>
          <p:cNvPr id="43" name="타원 42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5235715" y="5581274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4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55519" y="5167702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 smtClean="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5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647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B67CA060-FA3B-425A-88F0-9007AB27C3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1.1.7 </a:t>
            </a:r>
            <a:r>
              <a:rPr lang="ko-KR" altLang="en-US" err="1"/>
              <a:t>서식테스트</a:t>
            </a:r>
            <a:endParaRPr lang="ko-KR" altLang="en-US"/>
          </a:p>
        </p:txBody>
      </p:sp>
      <p:sp>
        <p:nvSpPr>
          <p:cNvPr id="14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집계서식생성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서식테스트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52476" y="1476375"/>
            <a:ext cx="22788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항목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셀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의 속성을 설정한 후 집계를 시작하기 전 설정한 속성에 따라 정상적으로 계산이 수행하는지 점검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서식테스트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 클릭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미리보기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화면으로 자료를 입력하면서 속성 정의 내용 확인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수식이 있는 셀이 있는 경우 데이터를 입력 후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계산하기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 클릭하여 정상 수행 여부 확인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179388">
              <a:defRPr/>
            </a:pP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이전단계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통하여 이전 화면으로 돌아가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잘못된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 수정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가능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2" y="2051364"/>
            <a:ext cx="5007039" cy="2411966"/>
          </a:xfrm>
          <a:prstGeom prst="rect">
            <a:avLst/>
          </a:prstGeom>
        </p:spPr>
      </p:pic>
      <p:grpSp>
        <p:nvGrpSpPr>
          <p:cNvPr id="5" name="그룹 4"/>
          <p:cNvGrpSpPr/>
          <p:nvPr/>
        </p:nvGrpSpPr>
        <p:grpSpPr>
          <a:xfrm>
            <a:off x="3815050" y="4745292"/>
            <a:ext cx="4110640" cy="1876600"/>
            <a:chOff x="3455010" y="5361319"/>
            <a:chExt cx="4110640" cy="1876600"/>
          </a:xfrm>
        </p:grpSpPr>
        <p:sp>
          <p:nvSpPr>
            <p:cNvPr id="20" name="사각형 설명선 19"/>
            <p:cNvSpPr/>
            <p:nvPr/>
          </p:nvSpPr>
          <p:spPr>
            <a:xfrm>
              <a:off x="3455010" y="5361319"/>
              <a:ext cx="4110640" cy="1876600"/>
            </a:xfrm>
            <a:prstGeom prst="wedgeRectCallout">
              <a:avLst>
                <a:gd name="adj1" fmla="val -118485"/>
                <a:gd name="adj2" fmla="val -77251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endParaRPr lang="ko-KR" altLang="en-US" sz="11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endParaRPr>
            </a:p>
          </p:txBody>
        </p:sp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8508" y="5460963"/>
              <a:ext cx="3816424" cy="1662718"/>
            </a:xfrm>
            <a:prstGeom prst="rect">
              <a:avLst/>
            </a:prstGeom>
          </p:spPr>
        </p:pic>
      </p:grpSp>
      <p:sp>
        <p:nvSpPr>
          <p:cNvPr id="24" name="타원 23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026220" y="4311858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978548" y="4878514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5160359" y="615689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915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06140" y="277892"/>
            <a:ext cx="8424936" cy="504056"/>
          </a:xfrm>
        </p:spPr>
        <p:txBody>
          <a:bodyPr/>
          <a:lstStyle/>
          <a:p>
            <a:r>
              <a:rPr lang="en-US" altLang="ko-KR" smtClean="0"/>
              <a:t>1.1.8 </a:t>
            </a:r>
            <a:r>
              <a:rPr lang="ko-KR" altLang="en-US">
                <a:latin typeface="Noto Sans CJK KR Regular" pitchFamily="34" charset="-127"/>
                <a:ea typeface="Noto Sans CJK KR Regular" pitchFamily="34" charset="-127"/>
              </a:rPr>
              <a:t>집계종료방법 지정</a:t>
            </a:r>
            <a:r>
              <a:rPr lang="en-US" altLang="ko-KR"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>
                <a:latin typeface="Noto Sans CJK KR Regular" pitchFamily="34" charset="-127"/>
                <a:ea typeface="Noto Sans CJK KR Regular" pitchFamily="34" charset="-127"/>
              </a:rPr>
              <a:t>종료일지정</a:t>
            </a:r>
            <a:r>
              <a:rPr lang="en-US" altLang="ko-KR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>
                <a:latin typeface="Noto Sans CJK KR Regular" pitchFamily="34" charset="-127"/>
                <a:ea typeface="Noto Sans CJK KR Regular" pitchFamily="34" charset="-127"/>
              </a:rPr>
              <a:t>선착순집계</a:t>
            </a:r>
            <a:r>
              <a:rPr lang="en-US" altLang="ko-KR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>
                <a:latin typeface="Noto Sans CJK KR Regular" pitchFamily="34" charset="-127"/>
                <a:ea typeface="Noto Sans CJK KR Regular" pitchFamily="34" charset="-127"/>
              </a:rPr>
              <a:t>정기집계</a:t>
            </a:r>
            <a:r>
              <a:rPr lang="en-US" altLang="ko-KR">
                <a:latin typeface="Noto Sans CJK KR Regular" pitchFamily="34" charset="-127"/>
                <a:ea typeface="Noto Sans CJK KR Regular" pitchFamily="34" charset="-127"/>
              </a:rPr>
              <a:t>)</a:t>
            </a:r>
            <a:endParaRPr lang="ko-KR" altLang="en-US"/>
          </a:p>
        </p:txBody>
      </p:sp>
      <p:sp>
        <p:nvSpPr>
          <p:cNvPr id="4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집계서식생성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집계종료방법 지정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52476" y="1476375"/>
            <a:ext cx="22788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집계종료방법에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따른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집계방법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선택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 smtClean="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집계종료방법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의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종료일지정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-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집계종료일은 지정된 종료일시를 기준으로 종료됨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.(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기본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180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일이며 종료일은 변경이 가능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집계종료방법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의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선착순 마감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-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제출기관을 기준으로 카운트하여 지정한 기관수가 제출완료되면 집계를 종료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제출기관수는 변경이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가능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집계종료방법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의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정기집계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-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정기집계는 반복할 주기를 입력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 할 기간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제출하는 기간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을 입력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360000" indent="-18000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주기는 다음과 같은 주기로 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반복 집계함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360000" indent="-18000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주간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: 7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일 간격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월간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: 1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개월 간격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분기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: 3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개월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간격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문서 임시저장 기능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집계진행자료에서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확인가능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buFont typeface="Wingdings" panose="05000000000000000000" pitchFamily="2" charset="2"/>
              <a:buChar char="v"/>
              <a:defRPr/>
            </a:pP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확인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버튼 클릭 시 지정한 수신처로 생성한 서식을 전송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275395" y="253744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06139" y="4740442"/>
            <a:ext cx="7704857" cy="2299368"/>
          </a:xfrm>
          <a:prstGeom prst="roundRect">
            <a:avLst>
              <a:gd name="adj" fmla="val 5731"/>
            </a:avLst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1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179388">
              <a:defRPr/>
            </a:pPr>
            <a:r>
              <a:rPr lang="ko-KR" altLang="en-US" sz="11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집계시작시 집계진행자료 메뉴에 자료가 보여지며 실시간으로 </a:t>
            </a:r>
            <a:r>
              <a:rPr lang="ko-KR" altLang="en-US" sz="11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취합현황 </a:t>
            </a:r>
            <a:r>
              <a:rPr lang="ko-KR" altLang="en-US" sz="11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관리 가능</a:t>
            </a:r>
            <a:endParaRPr lang="en-US" altLang="ko-KR" sz="11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1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2.</a:t>
            </a:r>
            <a:r>
              <a:rPr lang="ko-KR" altLang="en-US" sz="11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정기집계의 취합주기는 주간</a:t>
            </a:r>
            <a:r>
              <a:rPr lang="en-US" altLang="ko-KR" sz="11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1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월간</a:t>
            </a:r>
            <a:r>
              <a:rPr lang="en-US" altLang="ko-KR" sz="11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1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분기</a:t>
            </a:r>
            <a:r>
              <a:rPr lang="en-US" altLang="ko-KR" sz="11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1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단위로 집계 가능하며 해당 </a:t>
            </a:r>
            <a:r>
              <a:rPr lang="ko-KR" altLang="en-US" sz="11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조건에 </a:t>
            </a:r>
            <a:r>
              <a:rPr lang="ko-KR" altLang="en-US" sz="11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맞는 문서들이 모두 미리 생성되어 </a:t>
            </a:r>
            <a:r>
              <a:rPr lang="en-US" altLang="ko-KR" sz="11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\</a:t>
            </a:r>
          </a:p>
          <a:p>
            <a:pPr marL="179388">
              <a:defRPr/>
            </a:pPr>
            <a:r>
              <a:rPr lang="en-US" altLang="ko-KR" sz="11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1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1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집계대기자료 </a:t>
            </a:r>
            <a:r>
              <a:rPr lang="ko-KR" altLang="en-US" sz="11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메뉴에서 확인 </a:t>
            </a:r>
            <a:r>
              <a:rPr lang="ko-KR" altLang="en-US" sz="11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가능</a:t>
            </a:r>
            <a:endParaRPr lang="en-US" altLang="ko-KR" sz="11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1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3.</a:t>
            </a:r>
            <a:r>
              <a:rPr lang="ko-KR" altLang="en-US" sz="11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미리 생성되어 집계대기자료에 있는 정기집계 문서들은 정해진 기간에 </a:t>
            </a:r>
            <a:r>
              <a:rPr lang="ko-KR" altLang="en-US" sz="11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자동으로 </a:t>
            </a:r>
            <a:r>
              <a:rPr lang="ko-KR" altLang="en-US" sz="11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 시작</a:t>
            </a:r>
            <a:endParaRPr lang="en-US" altLang="ko-KR" sz="11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39" y="1592185"/>
            <a:ext cx="5007039" cy="2411966"/>
          </a:xfrm>
          <a:prstGeom prst="rect">
            <a:avLst/>
          </a:prstGeom>
        </p:spPr>
      </p:pic>
      <p:sp>
        <p:nvSpPr>
          <p:cNvPr id="11" name="사각형 설명선 10"/>
          <p:cNvSpPr/>
          <p:nvPr/>
        </p:nvSpPr>
        <p:spPr>
          <a:xfrm>
            <a:off x="3426867" y="1744353"/>
            <a:ext cx="4159537" cy="3476438"/>
          </a:xfrm>
          <a:prstGeom prst="wedgeRectCallout">
            <a:avLst>
              <a:gd name="adj1" fmla="val -76259"/>
              <a:gd name="adj2" fmla="val 700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370" y="1786946"/>
            <a:ext cx="4014322" cy="875465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636" y="2772519"/>
            <a:ext cx="4014322" cy="862758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028" y="3798255"/>
            <a:ext cx="3926903" cy="1344426"/>
          </a:xfrm>
          <a:prstGeom prst="rect">
            <a:avLst/>
          </a:prstGeom>
        </p:spPr>
      </p:pic>
      <p:sp>
        <p:nvSpPr>
          <p:cNvPr id="19" name="타원 18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400889" y="167423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395440" y="276928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395440" y="376634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346316" y="3457974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4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614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9"/>
          <p:cNvSpPr txBox="1">
            <a:spLocks/>
          </p:cNvSpPr>
          <p:nvPr/>
        </p:nvSpPr>
        <p:spPr>
          <a:xfrm>
            <a:off x="3091347" y="2196455"/>
            <a:ext cx="7602053" cy="7353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lvl="0" algn="l">
              <a:defRPr/>
            </a:pPr>
            <a:r>
              <a:rPr lang="ko-KR" altLang="en-US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집계진행자료</a:t>
            </a:r>
            <a:endParaRPr lang="ko-KR" altLang="en-US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430377" y="2932479"/>
            <a:ext cx="5832648" cy="0"/>
          </a:xfrm>
          <a:prstGeom prst="line">
            <a:avLst/>
          </a:prstGeom>
          <a:ln w="12700">
            <a:solidFill>
              <a:srgbClr val="287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114452" y="2949207"/>
            <a:ext cx="1826141" cy="15696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집계진행자료목록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제출현황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집계현황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기본정보</a:t>
            </a:r>
          </a:p>
        </p:txBody>
      </p:sp>
      <p:sp>
        <p:nvSpPr>
          <p:cNvPr id="9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551348" y="3093223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smtClean="0">
                <a:latin typeface="Noto Sans CJK KR Bold" pitchFamily="34" charset="-127"/>
                <a:ea typeface="Noto Sans CJK KR Bold" pitchFamily="34" charset="-127"/>
              </a:rPr>
              <a:t>1.2.1</a:t>
            </a:r>
            <a:endParaRPr lang="ko-KR" altLang="en-US" sz="900"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2551348" y="3453456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1.2.2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2551348" y="3822833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1.2.3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2551348" y="4192209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smtClean="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1.2.4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4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430376" y="2383515"/>
            <a:ext cx="660972" cy="38900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smtClean="0">
                <a:latin typeface="Noto Sans CJK KR Bold" pitchFamily="34" charset="-127"/>
                <a:ea typeface="Noto Sans CJK KR Bold" pitchFamily="34" charset="-127"/>
              </a:rPr>
              <a:t>1.2</a:t>
            </a:r>
            <a:endParaRPr lang="ko-KR" altLang="en-US" sz="1800"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035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1.2.1 </a:t>
            </a:r>
            <a:r>
              <a:rPr lang="ko-KR" altLang="en-US" smtClean="0"/>
              <a:t>집계진행자료 목록</a:t>
            </a:r>
            <a:endParaRPr lang="ko-KR" altLang="en-US"/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집계진행자료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집계진행자료목록</a:t>
            </a: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51" y="1620391"/>
            <a:ext cx="7700093" cy="162846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252476" y="1476375"/>
            <a:ext cx="2278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집계진행자료 메뉴를 클릭하여 진행중인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집계자료의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목록을 확인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검색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클릭하여 진행중인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검색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962324" y="1848898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282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제목 1"/>
          <p:cNvSpPr txBox="1">
            <a:spLocks/>
          </p:cNvSpPr>
          <p:nvPr/>
        </p:nvSpPr>
        <p:spPr>
          <a:xfrm>
            <a:off x="306140" y="277892"/>
            <a:ext cx="8136904" cy="504056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Noto Sans CJK KR Bold" pitchFamily="34" charset="-127"/>
                <a:ea typeface="Noto Sans CJK KR Bold" pitchFamily="34" charset="-127"/>
                <a:cs typeface="+mj-cs"/>
              </a:defRPr>
            </a:lvl1pPr>
          </a:lstStyle>
          <a:p>
            <a:r>
              <a:rPr lang="en-US" altLang="ko-KR" smtClean="0"/>
              <a:t>1.2.2 </a:t>
            </a:r>
            <a:r>
              <a:rPr lang="ko-KR" altLang="en-US"/>
              <a:t>제출현황 </a:t>
            </a:r>
            <a:r>
              <a:rPr lang="en-US" altLang="ko-KR"/>
              <a:t>(1/2)</a:t>
            </a:r>
            <a:endParaRPr lang="ko-KR" altLang="en-US"/>
          </a:p>
        </p:txBody>
      </p:sp>
      <p:sp>
        <p:nvSpPr>
          <p:cNvPr id="21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집계진행자료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제출현황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52476" y="1476375"/>
            <a:ext cx="2278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제출부서의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제출현황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접수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진행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결재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완료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을 관리 및 확인하고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재입력요청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및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부서초기화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기능 수행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	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재입력요청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을 클릭하여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재입력요청 사유를 작성하여 제출부서로 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재입력 요청</a:t>
            </a:r>
            <a:endParaRPr lang="en-US" altLang="ko-KR" sz="1000"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부서초기화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제출된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자료의 입력 데이터 값을 초기화하여 제출자에게 반송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제출 시 등록 한 파일이 있을 시 첨부파일 아이콘이 활성화 되며 해당 파일 확인 가능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주의사항</a:t>
            </a:r>
            <a:endParaRPr lang="en-US" altLang="ko-KR" sz="1000" smtClean="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lvl="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재입력요청은 제출기관에서 입력 한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자료를 유지하고 부서초기화는 입력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한 자료가 삭제된다</a:t>
            </a:r>
            <a:endParaRPr lang="en-US" altLang="ko-KR" sz="1000">
              <a:solidFill>
                <a:srgbClr val="FF000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51" y="2080220"/>
            <a:ext cx="7704856" cy="2079005"/>
          </a:xfrm>
          <a:prstGeom prst="rect">
            <a:avLst/>
          </a:prstGeom>
        </p:spPr>
      </p:pic>
      <p:sp>
        <p:nvSpPr>
          <p:cNvPr id="30" name="타원 2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746300" y="2397552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464996" y="3599840"/>
            <a:ext cx="3673797" cy="1764967"/>
            <a:chOff x="304750" y="4111373"/>
            <a:chExt cx="3673797" cy="1764967"/>
          </a:xfrm>
        </p:grpSpPr>
        <p:sp>
          <p:nvSpPr>
            <p:cNvPr id="32" name="사각형 설명선 31"/>
            <p:cNvSpPr/>
            <p:nvPr/>
          </p:nvSpPr>
          <p:spPr>
            <a:xfrm>
              <a:off x="304750" y="4111373"/>
              <a:ext cx="3673797" cy="1764967"/>
            </a:xfrm>
            <a:prstGeom prst="wedgeRectCallout">
              <a:avLst>
                <a:gd name="adj1" fmla="val -7740"/>
                <a:gd name="adj2" fmla="val -106736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endParaRPr lang="ko-KR" altLang="en-US" sz="11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endParaRPr>
            </a:p>
          </p:txBody>
        </p: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690" y="4270414"/>
              <a:ext cx="3463915" cy="1446884"/>
            </a:xfrm>
            <a:prstGeom prst="rect">
              <a:avLst/>
            </a:prstGeom>
          </p:spPr>
        </p:pic>
      </p:grpSp>
      <p:sp>
        <p:nvSpPr>
          <p:cNvPr id="35" name="타원 3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301893" y="239184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4381662" y="3006277"/>
            <a:ext cx="3037907" cy="1084542"/>
            <a:chOff x="1535522" y="8996445"/>
            <a:chExt cx="3037907" cy="1084542"/>
          </a:xfrm>
        </p:grpSpPr>
        <p:sp>
          <p:nvSpPr>
            <p:cNvPr id="22" name="사각형 설명선 21"/>
            <p:cNvSpPr/>
            <p:nvPr/>
          </p:nvSpPr>
          <p:spPr>
            <a:xfrm>
              <a:off x="1535522" y="8996445"/>
              <a:ext cx="3037907" cy="1084542"/>
            </a:xfrm>
            <a:prstGeom prst="wedgeRectCallout">
              <a:avLst>
                <a:gd name="adj1" fmla="val -109507"/>
                <a:gd name="adj2" fmla="val -8665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endParaRPr lang="ko-KR" altLang="en-US" sz="11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endParaRPr>
            </a:p>
          </p:txBody>
        </p:sp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15158" y="9025655"/>
              <a:ext cx="2878634" cy="1027597"/>
            </a:xfrm>
            <a:prstGeom prst="rect">
              <a:avLst/>
            </a:prstGeom>
          </p:spPr>
        </p:pic>
      </p:grpSp>
      <p:grpSp>
        <p:nvGrpSpPr>
          <p:cNvPr id="11" name="그룹 10"/>
          <p:cNvGrpSpPr/>
          <p:nvPr/>
        </p:nvGrpSpPr>
        <p:grpSpPr>
          <a:xfrm>
            <a:off x="6319980" y="4182550"/>
            <a:ext cx="1827554" cy="900354"/>
            <a:chOff x="5927248" y="4582325"/>
            <a:chExt cx="1827554" cy="900354"/>
          </a:xfrm>
        </p:grpSpPr>
        <p:sp>
          <p:nvSpPr>
            <p:cNvPr id="34" name="사각형 설명선 33"/>
            <p:cNvSpPr/>
            <p:nvPr/>
          </p:nvSpPr>
          <p:spPr>
            <a:xfrm>
              <a:off x="5958769" y="4622692"/>
              <a:ext cx="1796033" cy="859987"/>
            </a:xfrm>
            <a:prstGeom prst="wedgeRectCallout">
              <a:avLst>
                <a:gd name="adj1" fmla="val 35190"/>
                <a:gd name="adj2" fmla="val -16138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endParaRPr lang="ko-KR" altLang="en-US" sz="11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endParaRPr>
            </a:p>
          </p:txBody>
        </p:sp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94772" y="4647872"/>
              <a:ext cx="1724025" cy="809625"/>
            </a:xfrm>
            <a:prstGeom prst="rect">
              <a:avLst/>
            </a:prstGeom>
          </p:spPr>
        </p:pic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B36B8157-D26A-44E9-9523-C331F2EE27C9}"/>
                </a:ext>
              </a:extLst>
            </p:cNvPr>
            <p:cNvSpPr/>
            <p:nvPr/>
          </p:nvSpPr>
          <p:spPr>
            <a:xfrm>
              <a:off x="5927248" y="4582325"/>
              <a:ext cx="151472" cy="151472"/>
            </a:xfrm>
            <a:prstGeom prst="ellipse">
              <a:avLst/>
            </a:prstGeom>
            <a:solidFill>
              <a:srgbClr val="E83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700" b="1">
                  <a:solidFill>
                    <a:prstClr val="white"/>
                  </a:solidFill>
                  <a:latin typeface="Noto Sans CJK KR Bold" pitchFamily="34" charset="-127"/>
                  <a:ea typeface="Noto Sans CJK KR Bold" pitchFamily="34" charset="-127"/>
                </a:rPr>
                <a:t>3</a:t>
              </a:r>
              <a:endParaRPr kumimoji="0" lang="ko-KR" altLang="en-US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endParaRPr>
            </a:p>
          </p:txBody>
        </p:sp>
      </p:grpSp>
      <p:sp>
        <p:nvSpPr>
          <p:cNvPr id="26" name="직사각형 25"/>
          <p:cNvSpPr/>
          <p:nvPr/>
        </p:nvSpPr>
        <p:spPr>
          <a:xfrm>
            <a:off x="292730" y="5364807"/>
            <a:ext cx="78187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진행상태 </a:t>
            </a:r>
            <a:r>
              <a:rPr lang="ko-KR" altLang="en-US" sz="1000" err="1">
                <a:latin typeface="Noto Sans CJK KR Regular" pitchFamily="34" charset="-127"/>
                <a:ea typeface="Noto Sans CJK KR Regular" pitchFamily="34" charset="-127"/>
              </a:rPr>
              <a:t>구분값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제출현황에서 진행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상태별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검색이 가능함  </a:t>
            </a:r>
            <a:endParaRPr lang="en-US" altLang="ko-KR" sz="1000"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  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제출완료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제출완료상태</a:t>
            </a:r>
            <a:endParaRPr lang="en-US" altLang="ko-KR" sz="1000"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  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미제출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접수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제출진행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재입력요청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상태</a:t>
            </a:r>
          </a:p>
          <a:p>
            <a:pPr marL="179388">
              <a:defRPr/>
            </a:pP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   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제출진행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제출진행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상태</a:t>
            </a:r>
          </a:p>
          <a:p>
            <a:pPr marL="179388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   결재진행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사용하지 않음</a:t>
            </a:r>
          </a:p>
          <a:p>
            <a:pPr marL="179388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   접수      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접수상태</a:t>
            </a:r>
          </a:p>
          <a:p>
            <a:pPr marL="179388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  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재입력요청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재입력요청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상태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4294733" y="5681379"/>
            <a:ext cx="34517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해당없음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해당없음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상태</a:t>
            </a:r>
            <a:endParaRPr lang="en-US" altLang="ko-KR" sz="1000" smtClean="0"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결재전종료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사용하지않음</a:t>
            </a:r>
            <a:endParaRPr lang="en-US" altLang="ko-KR" sz="1000" smtClean="0"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제출일시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제출일시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최근순</a:t>
            </a:r>
            <a:endParaRPr lang="ko-KR" altLang="en-US" sz="1000"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자료회수요청 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회수요청상태</a:t>
            </a:r>
            <a:endParaRPr lang="ko-KR" altLang="en-US" sz="1000"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파일제출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사용하지 않음</a:t>
            </a:r>
          </a:p>
          <a:p>
            <a:pPr lvl="0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연계자료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연계자료상태</a:t>
            </a:r>
            <a:endParaRPr lang="ko-KR" altLang="en-US" sz="1000">
              <a:latin typeface="Noto Sans CJK KR Regular" pitchFamily="34" charset="-127"/>
              <a:ea typeface="Noto Sans CJK KR Regular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32233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B67CA060-FA3B-425A-88F0-9007AB27C3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1.2.2 </a:t>
            </a:r>
            <a:r>
              <a:rPr lang="ko-KR" altLang="en-US"/>
              <a:t>제출현황 </a:t>
            </a:r>
            <a:r>
              <a:rPr lang="en-US" altLang="ko-KR"/>
              <a:t>(2/2)</a:t>
            </a:r>
            <a:endParaRPr lang="ko-KR" altLang="en-US"/>
          </a:p>
        </p:txBody>
      </p:sp>
      <p:sp>
        <p:nvSpPr>
          <p:cNvPr id="14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집계진행자료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제출현황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52476" y="1476375"/>
            <a:ext cx="2278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제출부서의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제출현황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접수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진행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결재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완료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을 관리 및 확인하고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재입력요청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및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부서초기화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기능 수행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제출기관의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제출자료 및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첨부파일 유무 등 상태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확인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51" y="2326388"/>
            <a:ext cx="7704856" cy="2079005"/>
          </a:xfrm>
          <a:prstGeom prst="rect">
            <a:avLst/>
          </a:prstGeom>
        </p:spPr>
      </p:pic>
      <p:sp>
        <p:nvSpPr>
          <p:cNvPr id="16" name="사각형 설명선 15"/>
          <p:cNvSpPr/>
          <p:nvPr/>
        </p:nvSpPr>
        <p:spPr>
          <a:xfrm>
            <a:off x="4482604" y="4140069"/>
            <a:ext cx="3559887" cy="2995030"/>
          </a:xfrm>
          <a:prstGeom prst="wedgeRectCallout">
            <a:avLst>
              <a:gd name="adj1" fmla="val -69303"/>
              <a:gd name="adj2" fmla="val -7146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817" y="4411629"/>
            <a:ext cx="3426806" cy="2438785"/>
          </a:xfrm>
          <a:prstGeom prst="rect">
            <a:avLst/>
          </a:prstGeom>
        </p:spPr>
      </p:pic>
      <p:sp>
        <p:nvSpPr>
          <p:cNvPr id="19" name="타원 18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258468" y="327778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265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1.2.3 </a:t>
            </a:r>
            <a:r>
              <a:rPr lang="ko-KR" altLang="en-US"/>
              <a:t>집계현황</a:t>
            </a:r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집계진행자료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집계현황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52476" y="1476375"/>
            <a:ext cx="2278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제출된 자료의 내용을 조회하고 엑셀로 저장</a:t>
            </a:r>
            <a:endParaRPr lang="en-US" altLang="ko-KR" sz="1000"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집계현황 탭 클릭 시 엑셀저장 또는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화면표시에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대한 선택창이 보여지며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따라하기의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화면예시는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화면표시를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선택한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경우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주의사항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집계서식의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타이틀이 한번만 나오도록 엑셀로 저장하려면 반드시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전체내용이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아닌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1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번표를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선택하고 엑셀 저장을 실행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52" y="1560461"/>
            <a:ext cx="7662628" cy="3456384"/>
          </a:xfrm>
          <a:prstGeom prst="rect">
            <a:avLst/>
          </a:prstGeom>
        </p:spPr>
      </p:pic>
      <p:sp>
        <p:nvSpPr>
          <p:cNvPr id="6" name="타원 5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530276" y="171648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7" name="사각형 설명선 6"/>
          <p:cNvSpPr/>
          <p:nvPr/>
        </p:nvSpPr>
        <p:spPr>
          <a:xfrm>
            <a:off x="304752" y="5564817"/>
            <a:ext cx="2947678" cy="871968"/>
          </a:xfrm>
          <a:prstGeom prst="wedgeRectCallout">
            <a:avLst>
              <a:gd name="adj1" fmla="val 442"/>
              <a:gd name="adj2" fmla="val -473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454" y="5607039"/>
            <a:ext cx="2802273" cy="78752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1684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집계진행자료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기본정보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52476" y="1476375"/>
            <a:ext cx="22788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진행 중인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집계자료의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기본정보를 변경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자료의 기본정보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서식정보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수정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집계완료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 시 집계가 종료되어 집계종료자료 메뉴로 넘어감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담당변경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부서 이동 시 진행 중인 집계자료를 후임자에게 이관 가능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 </a:t>
            </a:r>
          </a:p>
          <a:p>
            <a:pPr marL="360000" indent="-18000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*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조직도에서 사용자 정보를 확인 후 해당 담당자를 클릭하여 자료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이관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사용자공유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진행 중인 집계자료를 다른 사용자와 공유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2134160"/>
            <a:ext cx="7704856" cy="1766522"/>
          </a:xfrm>
          <a:prstGeom prst="rect">
            <a:avLst/>
          </a:prstGeom>
        </p:spPr>
      </p:pic>
      <p:sp>
        <p:nvSpPr>
          <p:cNvPr id="29" name="사각형 설명선 28"/>
          <p:cNvSpPr/>
          <p:nvPr/>
        </p:nvSpPr>
        <p:spPr>
          <a:xfrm>
            <a:off x="305560" y="3713488"/>
            <a:ext cx="2571318" cy="3121451"/>
          </a:xfrm>
          <a:prstGeom prst="wedgeRectCallout">
            <a:avLst>
              <a:gd name="adj1" fmla="val -24603"/>
              <a:gd name="adj2" fmla="val -86293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17" y="3808902"/>
            <a:ext cx="2502404" cy="2930622"/>
          </a:xfrm>
          <a:prstGeom prst="rect">
            <a:avLst/>
          </a:prstGeom>
        </p:spPr>
      </p:pic>
      <p:sp>
        <p:nvSpPr>
          <p:cNvPr id="36" name="사각형 설명선 35"/>
          <p:cNvSpPr/>
          <p:nvPr/>
        </p:nvSpPr>
        <p:spPr>
          <a:xfrm>
            <a:off x="3906540" y="4737612"/>
            <a:ext cx="3952636" cy="2030183"/>
          </a:xfrm>
          <a:prstGeom prst="wedgeRectCallout">
            <a:avLst>
              <a:gd name="adj1" fmla="val -113515"/>
              <a:gd name="adj2" fmla="val -156153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556" y="4788770"/>
            <a:ext cx="3744416" cy="1927865"/>
          </a:xfrm>
          <a:prstGeom prst="rect">
            <a:avLst/>
          </a:prstGeom>
        </p:spPr>
      </p:pic>
      <p:sp>
        <p:nvSpPr>
          <p:cNvPr id="37" name="타원 36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38188" y="234848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170236" y="234848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1.2.4 </a:t>
            </a:r>
            <a:r>
              <a:rPr lang="ko-KR" altLang="en-US"/>
              <a:t>기본정보 </a:t>
            </a:r>
            <a:r>
              <a:rPr lang="en-US" altLang="ko-KR"/>
              <a:t>(1/3)</a:t>
            </a:r>
            <a:endParaRPr lang="ko-KR" altLang="en-US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94956" y="234848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826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1.2.4 </a:t>
            </a:r>
            <a:r>
              <a:rPr lang="ko-KR" altLang="en-US"/>
              <a:t>기본정보 </a:t>
            </a:r>
            <a:r>
              <a:rPr lang="en-US" altLang="ko-KR"/>
              <a:t>(2/3)</a:t>
            </a:r>
            <a:endParaRPr lang="ko-KR" altLang="en-US"/>
          </a:p>
        </p:txBody>
      </p:sp>
      <p:sp>
        <p:nvSpPr>
          <p:cNvPr id="20" name="제목 1"/>
          <p:cNvSpPr txBox="1">
            <a:spLocks/>
          </p:cNvSpPr>
          <p:nvPr/>
        </p:nvSpPr>
        <p:spPr>
          <a:xfrm>
            <a:off x="306140" y="277892"/>
            <a:ext cx="8136904" cy="504056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Noto Sans CJK KR Bold" pitchFamily="34" charset="-127"/>
                <a:ea typeface="Noto Sans CJK KR Bold" pitchFamily="34" charset="-127"/>
                <a:cs typeface="+mj-cs"/>
              </a:defRPr>
            </a:lvl1pPr>
          </a:lstStyle>
          <a:p>
            <a:endParaRPr lang="ko-KR" altLang="en-US"/>
          </a:p>
        </p:txBody>
      </p:sp>
      <p:sp>
        <p:nvSpPr>
          <p:cNvPr id="21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집계진행자료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기본정보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52476" y="1476375"/>
            <a:ext cx="22788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 내용의 문구 또는 서식 자체를 변경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기본정보에서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하단의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서식변경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메뉴에서 확인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서식변경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 클릭시 ② 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편집창을 비웁니다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팝업창이 열리며 확인을 클릭하면 기존서식이 삭제되고 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서식복원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버튼으로 변경됨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다음단계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클릭시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이전단계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],[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서식테스트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],[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수정완료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로 버튼 변경됨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수정완료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클릭시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⑤팝업이 열림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⑤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확인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클릭시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서식변경이됨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서식변경은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①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②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⑤ 순으로 진행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⑥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서식변경중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기존서식으로의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복원기능을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제공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 [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서식복원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클릭시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팝업이열리고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확인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클릭시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기존 서식으로 복원됨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1934714"/>
            <a:ext cx="7704856" cy="2801766"/>
          </a:xfrm>
          <a:prstGeom prst="rect">
            <a:avLst/>
          </a:prstGeom>
          <a:ln>
            <a:solidFill>
              <a:srgbClr val="FF0000"/>
            </a:solidFill>
            <a:prstDash val="sysDash"/>
          </a:ln>
        </p:spPr>
      </p:pic>
      <p:sp>
        <p:nvSpPr>
          <p:cNvPr id="37" name="타원 36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706968" y="444762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5120015" y="2433951"/>
            <a:ext cx="2720043" cy="863858"/>
            <a:chOff x="1044088" y="1930740"/>
            <a:chExt cx="2720043" cy="863858"/>
          </a:xfrm>
        </p:grpSpPr>
        <p:sp>
          <p:nvSpPr>
            <p:cNvPr id="29" name="사각형 설명선 28"/>
            <p:cNvSpPr/>
            <p:nvPr/>
          </p:nvSpPr>
          <p:spPr>
            <a:xfrm>
              <a:off x="1044088" y="1930740"/>
              <a:ext cx="2720043" cy="863858"/>
            </a:xfrm>
            <a:prstGeom prst="wedgeRectCallout">
              <a:avLst>
                <a:gd name="adj1" fmla="val -93760"/>
                <a:gd name="adj2" fmla="val 199517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endParaRPr lang="ko-KR" altLang="en-US" sz="11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endParaRPr>
            </a:p>
          </p:txBody>
        </p:sp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4515" y="2006700"/>
              <a:ext cx="2559187" cy="701229"/>
            </a:xfrm>
            <a:prstGeom prst="rect">
              <a:avLst/>
            </a:prstGeom>
          </p:spPr>
        </p:pic>
      </p:grpSp>
      <p:grpSp>
        <p:nvGrpSpPr>
          <p:cNvPr id="12" name="그룹 11"/>
          <p:cNvGrpSpPr/>
          <p:nvPr/>
        </p:nvGrpSpPr>
        <p:grpSpPr>
          <a:xfrm>
            <a:off x="6344067" y="4099104"/>
            <a:ext cx="1152128" cy="222464"/>
            <a:chOff x="3894458" y="4511984"/>
            <a:chExt cx="1797635" cy="368424"/>
          </a:xfrm>
        </p:grpSpPr>
        <p:sp>
          <p:nvSpPr>
            <p:cNvPr id="22" name="사각형 설명선 21"/>
            <p:cNvSpPr/>
            <p:nvPr/>
          </p:nvSpPr>
          <p:spPr>
            <a:xfrm>
              <a:off x="3894458" y="4511984"/>
              <a:ext cx="1797635" cy="368424"/>
            </a:xfrm>
            <a:prstGeom prst="wedgeRectCallout">
              <a:avLst>
                <a:gd name="adj1" fmla="val -28184"/>
                <a:gd name="adj2" fmla="val -424733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endParaRPr lang="ko-KR" altLang="en-US" sz="11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endParaRPr>
            </a:p>
          </p:txBody>
        </p:sp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26512" y="4543796"/>
              <a:ext cx="1533525" cy="304800"/>
            </a:xfrm>
            <a:prstGeom prst="rect">
              <a:avLst/>
            </a:prstGeom>
          </p:spPr>
        </p:pic>
      </p:grpSp>
      <p:sp>
        <p:nvSpPr>
          <p:cNvPr id="43" name="직사각형 42"/>
          <p:cNvSpPr/>
          <p:nvPr/>
        </p:nvSpPr>
        <p:spPr>
          <a:xfrm>
            <a:off x="6428703" y="4117801"/>
            <a:ext cx="982856" cy="184557"/>
          </a:xfrm>
          <a:prstGeom prst="rect">
            <a:avLst/>
          </a:pr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7" name="그룹 16"/>
          <p:cNvGrpSpPr/>
          <p:nvPr/>
        </p:nvGrpSpPr>
        <p:grpSpPr>
          <a:xfrm>
            <a:off x="6066780" y="5357351"/>
            <a:ext cx="1510312" cy="375910"/>
            <a:chOff x="6066780" y="5357351"/>
            <a:chExt cx="1510312" cy="375910"/>
          </a:xfrm>
        </p:grpSpPr>
        <p:sp>
          <p:nvSpPr>
            <p:cNvPr id="25" name="사각형 설명선 24"/>
            <p:cNvSpPr/>
            <p:nvPr/>
          </p:nvSpPr>
          <p:spPr>
            <a:xfrm>
              <a:off x="6066780" y="5423724"/>
              <a:ext cx="1510312" cy="309537"/>
            </a:xfrm>
            <a:prstGeom prst="wedgeRectCallout">
              <a:avLst>
                <a:gd name="adj1" fmla="val -158851"/>
                <a:gd name="adj2" fmla="val -301753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endParaRPr lang="ko-KR" altLang="en-US" sz="11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endParaRPr>
            </a:p>
          </p:txBody>
        </p:sp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04880" y="5468868"/>
              <a:ext cx="1440768" cy="219247"/>
            </a:xfrm>
            <a:prstGeom prst="rect">
              <a:avLst/>
            </a:prstGeom>
          </p:spPr>
        </p:pic>
        <p:sp>
          <p:nvSpPr>
            <p:cNvPr id="34" name="타원 33">
              <a:extLst>
                <a:ext uri="{FF2B5EF4-FFF2-40B4-BE49-F238E27FC236}">
                  <a16:creationId xmlns:a16="http://schemas.microsoft.com/office/drawing/2014/main" id="{B36B8157-D26A-44E9-9523-C331F2EE27C9}"/>
                </a:ext>
              </a:extLst>
            </p:cNvPr>
            <p:cNvSpPr/>
            <p:nvPr/>
          </p:nvSpPr>
          <p:spPr>
            <a:xfrm>
              <a:off x="7067436" y="5357351"/>
              <a:ext cx="151472" cy="151472"/>
            </a:xfrm>
            <a:prstGeom prst="ellipse">
              <a:avLst/>
            </a:prstGeom>
            <a:solidFill>
              <a:srgbClr val="E83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700" b="1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oto Sans CJK KR Bold" pitchFamily="34" charset="-127"/>
                  <a:ea typeface="Noto Sans CJK KR Bold" pitchFamily="34" charset="-127"/>
                  <a:cs typeface="+mn-cs"/>
                </a:rPr>
                <a:t>4</a:t>
              </a:r>
              <a:endParaRPr kumimoji="0" lang="ko-KR" altLang="en-US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endParaRPr>
            </a:p>
          </p:txBody>
        </p:sp>
      </p:grpSp>
      <p:sp>
        <p:nvSpPr>
          <p:cNvPr id="50" name="타원 4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270609" y="4917502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6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1270609" y="4860751"/>
            <a:ext cx="2720043" cy="863858"/>
            <a:chOff x="255719" y="5297385"/>
            <a:chExt cx="2720043" cy="863858"/>
          </a:xfrm>
        </p:grpSpPr>
        <p:sp>
          <p:nvSpPr>
            <p:cNvPr id="32" name="사각형 설명선 31"/>
            <p:cNvSpPr/>
            <p:nvPr/>
          </p:nvSpPr>
          <p:spPr>
            <a:xfrm>
              <a:off x="255719" y="5297385"/>
              <a:ext cx="2720043" cy="863858"/>
            </a:xfrm>
            <a:prstGeom prst="wedgeRectCallout">
              <a:avLst>
                <a:gd name="adj1" fmla="val 141420"/>
                <a:gd name="adj2" fmla="val -116051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endParaRPr lang="ko-KR" altLang="en-US" sz="11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endParaRPr>
            </a:p>
          </p:txBody>
        </p:sp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7930" y="5381366"/>
              <a:ext cx="2555620" cy="695896"/>
            </a:xfrm>
            <a:prstGeom prst="rect">
              <a:avLst/>
            </a:prstGeom>
          </p:spPr>
        </p:pic>
      </p:grpSp>
      <p:sp>
        <p:nvSpPr>
          <p:cNvPr id="44" name="직사각형 43"/>
          <p:cNvSpPr/>
          <p:nvPr/>
        </p:nvSpPr>
        <p:spPr>
          <a:xfrm>
            <a:off x="6079068" y="5463826"/>
            <a:ext cx="1498024" cy="216024"/>
          </a:xfrm>
          <a:prstGeom prst="rect">
            <a:avLst/>
          </a:pr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1" name="그룹 50"/>
          <p:cNvGrpSpPr/>
          <p:nvPr/>
        </p:nvGrpSpPr>
        <p:grpSpPr>
          <a:xfrm>
            <a:off x="5262085" y="5927937"/>
            <a:ext cx="2720043" cy="863858"/>
            <a:chOff x="5262085" y="5927937"/>
            <a:chExt cx="2720043" cy="863858"/>
          </a:xfrm>
        </p:grpSpPr>
        <p:sp>
          <p:nvSpPr>
            <p:cNvPr id="26" name="사각형 설명선 25"/>
            <p:cNvSpPr/>
            <p:nvPr/>
          </p:nvSpPr>
          <p:spPr>
            <a:xfrm>
              <a:off x="5262085" y="5927937"/>
              <a:ext cx="2720043" cy="863858"/>
            </a:xfrm>
            <a:prstGeom prst="wedgeRectCallout">
              <a:avLst>
                <a:gd name="adj1" fmla="val 22523"/>
                <a:gd name="adj2" fmla="val -86354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endParaRPr lang="ko-KR" altLang="en-US" sz="11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endParaRPr>
            </a:p>
          </p:txBody>
        </p:sp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366056" y="5996488"/>
              <a:ext cx="2512102" cy="761929"/>
            </a:xfrm>
            <a:prstGeom prst="rect">
              <a:avLst/>
            </a:prstGeom>
          </p:spPr>
        </p:pic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B36B8157-D26A-44E9-9523-C331F2EE27C9}"/>
                </a:ext>
              </a:extLst>
            </p:cNvPr>
            <p:cNvSpPr/>
            <p:nvPr/>
          </p:nvSpPr>
          <p:spPr>
            <a:xfrm>
              <a:off x="6920131" y="6392511"/>
              <a:ext cx="151472" cy="151472"/>
            </a:xfrm>
            <a:prstGeom prst="ellipse">
              <a:avLst/>
            </a:prstGeom>
            <a:solidFill>
              <a:srgbClr val="E83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700" b="1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oto Sans CJK KR Bold" pitchFamily="34" charset="-127"/>
                  <a:ea typeface="Noto Sans CJK KR Bold" pitchFamily="34" charset="-127"/>
                  <a:cs typeface="+mn-cs"/>
                </a:rPr>
                <a:t>5</a:t>
              </a:r>
              <a:endParaRPr kumimoji="0" lang="ko-KR" altLang="en-US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endParaRPr>
            </a:p>
          </p:txBody>
        </p:sp>
      </p:grpSp>
      <p:sp>
        <p:nvSpPr>
          <p:cNvPr id="38" name="타원 37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5060514" y="2347506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4374478" y="444393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165720" y="4722880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6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458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1.2.4 </a:t>
            </a:r>
            <a:r>
              <a:rPr lang="ko-KR" altLang="en-US"/>
              <a:t>기본정보 </a:t>
            </a:r>
            <a:r>
              <a:rPr lang="en-US" altLang="ko-KR" smtClean="0"/>
              <a:t>(3/3</a:t>
            </a:r>
            <a:r>
              <a:rPr lang="en-US" altLang="ko-KR"/>
              <a:t>)</a:t>
            </a:r>
            <a:endParaRPr lang="ko-KR" altLang="en-US"/>
          </a:p>
        </p:txBody>
      </p:sp>
      <p:sp>
        <p:nvSpPr>
          <p:cNvPr id="20" name="제목 1"/>
          <p:cNvSpPr txBox="1">
            <a:spLocks/>
          </p:cNvSpPr>
          <p:nvPr/>
        </p:nvSpPr>
        <p:spPr>
          <a:xfrm>
            <a:off x="306140" y="277892"/>
            <a:ext cx="8136904" cy="504056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Noto Sans CJK KR Bold" pitchFamily="34" charset="-127"/>
                <a:ea typeface="Noto Sans CJK KR Bold" pitchFamily="34" charset="-127"/>
                <a:cs typeface="+mj-cs"/>
              </a:defRPr>
            </a:lvl1pPr>
          </a:lstStyle>
          <a:p>
            <a:endParaRPr lang="ko-KR" altLang="en-US"/>
          </a:p>
        </p:txBody>
      </p:sp>
      <p:sp>
        <p:nvSpPr>
          <p:cNvPr id="21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집계진행자료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기본정보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52476" y="1476375"/>
            <a:ext cx="2278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 내용의 문구 또는 서식 자체를 변경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서식정보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서식의 셀 설정을 변경할 수 있음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수식변경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형식변경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수정완료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클릭시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팝업이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열리며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확인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클릭시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서식변경이됨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2413555"/>
            <a:ext cx="7704856" cy="1844084"/>
          </a:xfrm>
          <a:prstGeom prst="rect">
            <a:avLst/>
          </a:prstGeom>
          <a:ln>
            <a:solidFill>
              <a:srgbClr val="FF0000"/>
            </a:solidFill>
            <a:prstDash val="sysDash"/>
          </a:ln>
        </p:spPr>
      </p:pic>
      <p:sp>
        <p:nvSpPr>
          <p:cNvPr id="37" name="타원 36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17749" y="2262083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grpSp>
        <p:nvGrpSpPr>
          <p:cNvPr id="51" name="그룹 50"/>
          <p:cNvGrpSpPr/>
          <p:nvPr/>
        </p:nvGrpSpPr>
        <p:grpSpPr>
          <a:xfrm>
            <a:off x="5176605" y="4728972"/>
            <a:ext cx="2720043" cy="863858"/>
            <a:chOff x="5176605" y="4728972"/>
            <a:chExt cx="2720043" cy="863858"/>
          </a:xfrm>
        </p:grpSpPr>
        <p:sp>
          <p:nvSpPr>
            <p:cNvPr id="26" name="사각형 설명선 25"/>
            <p:cNvSpPr/>
            <p:nvPr/>
          </p:nvSpPr>
          <p:spPr>
            <a:xfrm>
              <a:off x="5176605" y="4728972"/>
              <a:ext cx="2720043" cy="863858"/>
            </a:xfrm>
            <a:prstGeom prst="wedgeRectCallout">
              <a:avLst>
                <a:gd name="adj1" fmla="val -72026"/>
                <a:gd name="adj2" fmla="val -113919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endParaRPr lang="ko-KR" altLang="en-US" sz="11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endParaRPr>
            </a:p>
          </p:txBody>
        </p:sp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72316" y="4779936"/>
              <a:ext cx="2512102" cy="761929"/>
            </a:xfrm>
            <a:prstGeom prst="rect">
              <a:avLst/>
            </a:prstGeom>
          </p:spPr>
        </p:pic>
      </p:grpSp>
      <p:sp>
        <p:nvSpPr>
          <p:cNvPr id="41" name="타원 4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4299492" y="3921166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317749" y="4683972"/>
            <a:ext cx="44058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주의사항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50838" indent="-171450">
              <a:buFontTx/>
              <a:buChar char="-"/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제출완료된 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건이 존재하는 경우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기존 서식대로 진행되고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서식변경은 불가하며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서식을 수정하여 적용하면 제출된 모든 자료가 초기화 되며 복귀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불가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50838" indent="-171450">
              <a:buFontTx/>
              <a:buChar char="-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제출완료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된 자료가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1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건이라도 존재 시 서식수정은 불가능하여 집계자가 해당자료를 부서초기화 하거나 결재자가 반려를 한 후에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가능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7170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9"/>
          <p:cNvSpPr txBox="1">
            <a:spLocks/>
          </p:cNvSpPr>
          <p:nvPr/>
        </p:nvSpPr>
        <p:spPr>
          <a:xfrm>
            <a:off x="3091348" y="2196455"/>
            <a:ext cx="8160008" cy="7353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lvl="0" algn="l">
              <a:defRPr/>
            </a:pPr>
            <a:r>
              <a:rPr lang="ko-KR" altLang="en-US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미진행자료</a:t>
            </a:r>
            <a:endParaRPr lang="ko-KR" altLang="en-US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430377" y="2932479"/>
            <a:ext cx="5832648" cy="0"/>
          </a:xfrm>
          <a:prstGeom prst="line">
            <a:avLst/>
          </a:prstGeom>
          <a:ln w="12700">
            <a:solidFill>
              <a:srgbClr val="287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114452" y="2949207"/>
            <a:ext cx="1620957" cy="83099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미진행자료목록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기본정보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9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551348" y="3093223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smtClean="0">
                <a:latin typeface="Noto Sans CJK KR Bold" pitchFamily="34" charset="-127"/>
                <a:ea typeface="Noto Sans CJK KR Bold" pitchFamily="34" charset="-127"/>
              </a:rPr>
              <a:t>1.3.1</a:t>
            </a:r>
            <a:endParaRPr lang="ko-KR" altLang="en-US" sz="900"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2551348" y="3453456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1.3.2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3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430376" y="2383515"/>
            <a:ext cx="660972" cy="38900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smtClean="0">
                <a:latin typeface="Noto Sans CJK KR Bold" pitchFamily="34" charset="-127"/>
                <a:ea typeface="Noto Sans CJK KR Bold" pitchFamily="34" charset="-127"/>
              </a:rPr>
              <a:t>1.3</a:t>
            </a:r>
            <a:endParaRPr lang="ko-KR" altLang="en-US" sz="1800"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1297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1.3.1 </a:t>
            </a:r>
            <a:r>
              <a:rPr lang="ko-KR" altLang="en-US" smtClean="0"/>
              <a:t>미진행자료 목록</a:t>
            </a:r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1645072"/>
            <a:ext cx="7693975" cy="943188"/>
          </a:xfrm>
          <a:prstGeom prst="rect">
            <a:avLst/>
          </a:prstGeom>
        </p:spPr>
      </p:pic>
      <p:sp>
        <p:nvSpPr>
          <p:cNvPr id="4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미진행자료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미진행목록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52476" y="1476375"/>
            <a:ext cx="2278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집계시작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전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임시저장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기능 및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부서공유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서식삭제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지원</a:t>
            </a:r>
            <a:endParaRPr lang="en-US" altLang="ko-KR" sz="1000">
              <a:solidFill>
                <a:srgbClr val="FF0000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자료집계요청자</a:t>
            </a:r>
            <a:endParaRPr lang="en-US" altLang="ko-KR" sz="1000"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자료를 선택하고 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부서공유지정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자신의 부서사용자에게 공유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공유된 자료를 선택하고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/>
            </a:r>
            <a:b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</a:b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부서공유취소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자신의 부서에 대한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공유취소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서식삭제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선택한 자료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삭제여부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확인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smtClean="0"/>
              <a:t>미리 </a:t>
            </a:r>
            <a:r>
              <a:rPr lang="ko-KR" altLang="en-US" sz="1000"/>
              <a:t>생성 된 </a:t>
            </a:r>
            <a:r>
              <a:rPr lang="ko-KR" altLang="en-US" sz="1000" err="1"/>
              <a:t>정기집계를</a:t>
            </a:r>
            <a:r>
              <a:rPr lang="ko-KR" altLang="en-US" sz="1000"/>
              <a:t> 포함</a:t>
            </a:r>
            <a:endParaRPr lang="en-US" altLang="ko-KR" sz="1000"/>
          </a:p>
          <a:p>
            <a:pPr marL="179388">
              <a:defRPr/>
            </a:pPr>
            <a:r>
              <a:rPr lang="en-US" altLang="ko-KR" sz="1000"/>
              <a:t>    </a:t>
            </a:r>
            <a:r>
              <a:rPr lang="ko-KR" altLang="en-US" sz="1000"/>
              <a:t>하여 집계 </a:t>
            </a:r>
            <a:r>
              <a:rPr lang="en-US" altLang="ko-KR" sz="1000"/>
              <a:t>“</a:t>
            </a:r>
            <a:r>
              <a:rPr lang="ko-KR" altLang="en-US" sz="1000"/>
              <a:t>시작일</a:t>
            </a:r>
            <a:r>
              <a:rPr lang="en-US" altLang="ko-KR" sz="1000"/>
              <a:t>”</a:t>
            </a:r>
            <a:r>
              <a:rPr lang="ko-KR" altLang="en-US" sz="1000"/>
              <a:t>이 아직 도</a:t>
            </a:r>
            <a:endParaRPr lang="en-US" altLang="ko-KR" sz="1000"/>
          </a:p>
          <a:p>
            <a:pPr marL="179388">
              <a:defRPr/>
            </a:pPr>
            <a:r>
              <a:rPr lang="en-US" altLang="ko-KR" sz="1000"/>
              <a:t>    </a:t>
            </a:r>
            <a:r>
              <a:rPr lang="ko-KR" altLang="en-US" sz="1000"/>
              <a:t>래하지 않은 경우 목록에 출력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lvl="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1" name="사각형 설명선 10"/>
          <p:cNvSpPr/>
          <p:nvPr/>
        </p:nvSpPr>
        <p:spPr>
          <a:xfrm>
            <a:off x="412416" y="3203031"/>
            <a:ext cx="3430902" cy="946285"/>
          </a:xfrm>
          <a:prstGeom prst="wedgeRectCallout">
            <a:avLst>
              <a:gd name="adj1" fmla="val 133403"/>
              <a:gd name="adj2" fmla="val -177247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15" name="사각형 설명선 14"/>
          <p:cNvSpPr/>
          <p:nvPr/>
        </p:nvSpPr>
        <p:spPr>
          <a:xfrm>
            <a:off x="531157" y="5184056"/>
            <a:ext cx="3405180" cy="946285"/>
          </a:xfrm>
          <a:prstGeom prst="wedgeRectCallout">
            <a:avLst>
              <a:gd name="adj1" fmla="val 146134"/>
              <a:gd name="adj2" fmla="val -384601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428" y="3248534"/>
            <a:ext cx="3214878" cy="859793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722" y="5220791"/>
            <a:ext cx="3214878" cy="872813"/>
          </a:xfrm>
          <a:prstGeom prst="rect">
            <a:avLst/>
          </a:prstGeom>
        </p:spPr>
      </p:pic>
      <p:sp>
        <p:nvSpPr>
          <p:cNvPr id="17" name="사각형 설명선 16"/>
          <p:cNvSpPr/>
          <p:nvPr/>
        </p:nvSpPr>
        <p:spPr>
          <a:xfrm>
            <a:off x="4436198" y="4855094"/>
            <a:ext cx="3405180" cy="946285"/>
          </a:xfrm>
          <a:prstGeom prst="wedgeRectCallout">
            <a:avLst>
              <a:gd name="adj1" fmla="val 47561"/>
              <a:gd name="adj2" fmla="val -353396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9891" y="4904037"/>
            <a:ext cx="3197794" cy="842309"/>
          </a:xfrm>
          <a:prstGeom prst="rect">
            <a:avLst/>
          </a:prstGeom>
        </p:spPr>
      </p:pic>
      <p:sp>
        <p:nvSpPr>
          <p:cNvPr id="19" name="타원 18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6633132" y="1743970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052302" y="1743970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580945" y="1743970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95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1593389"/>
            <a:ext cx="7701768" cy="280545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4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미진행자료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집계시작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52476" y="1404367"/>
            <a:ext cx="227880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집계를 선택하여 기본정보를 최종수정하고 저장 후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집계시작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공유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담당자등을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변경하는 기능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제공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 smtClean="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lvl="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저장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 시 변경한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정보를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저장하며 시작일을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지정하여도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자동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집계시작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하지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않음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집계시작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하면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팝업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이 열리고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확인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집계가 시작되며 집계진행 자료목록에서 확인할 수 있음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Bold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407988" indent="-228600">
              <a:buAutoNum type="circleNumDbPlain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집계시작일을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변경 후 지정된 시작일에 자동으로 집계가 시작되게 하려면 저장이 아닌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집계시작을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407988" indent="-228600">
              <a:buFontTx/>
              <a:buAutoNum type="circleNumDbPlain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현재 이후의 시작일을 지정하면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해당 일자에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자동으로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집계시작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407988" indent="-228600">
              <a:buFontTx/>
              <a:buAutoNum type="circleNumDbPlain"/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시행방법이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+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파일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일 경우 제출자는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자료집계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요청자가 생성한 서식에 자료를 입력 하거나 서식 입력을 대신해 해당 자료를 파일로 첨부하여 제출할 수 있음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4770636" y="335655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5" name="제목 1"/>
          <p:cNvSpPr>
            <a:spLocks noGrp="1"/>
          </p:cNvSpPr>
          <p:nvPr>
            <p:ph type="ctrTitle"/>
          </p:nvPr>
        </p:nvSpPr>
        <p:spPr>
          <a:xfrm>
            <a:off x="306140" y="277892"/>
            <a:ext cx="8136904" cy="504056"/>
          </a:xfrm>
        </p:spPr>
        <p:txBody>
          <a:bodyPr/>
          <a:lstStyle/>
          <a:p>
            <a:r>
              <a:rPr lang="en-US" altLang="ko-KR" smtClean="0"/>
              <a:t>1.3.2 </a:t>
            </a:r>
            <a:r>
              <a:rPr lang="ko-KR" altLang="en-US" smtClean="0"/>
              <a:t>미진행자료 기본정보</a:t>
            </a:r>
            <a:endParaRPr lang="ko-KR" altLang="en-US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4298856" y="337643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2322364" y="4212679"/>
            <a:ext cx="2888396" cy="1349527"/>
            <a:chOff x="5181126" y="3098217"/>
            <a:chExt cx="2888396" cy="1349527"/>
          </a:xfrm>
        </p:grpSpPr>
        <p:grpSp>
          <p:nvGrpSpPr>
            <p:cNvPr id="18" name="그룹 17"/>
            <p:cNvGrpSpPr/>
            <p:nvPr/>
          </p:nvGrpSpPr>
          <p:grpSpPr>
            <a:xfrm>
              <a:off x="5181126" y="3098217"/>
              <a:ext cx="2888396" cy="1349527"/>
              <a:chOff x="5219851" y="5400085"/>
              <a:chExt cx="2888396" cy="1349527"/>
            </a:xfrm>
          </p:grpSpPr>
          <p:sp>
            <p:nvSpPr>
              <p:cNvPr id="13" name="사각형 설명선 12"/>
              <p:cNvSpPr/>
              <p:nvPr/>
            </p:nvSpPr>
            <p:spPr>
              <a:xfrm>
                <a:off x="5219851" y="5400085"/>
                <a:ext cx="2888396" cy="1349527"/>
              </a:xfrm>
              <a:prstGeom prst="wedgeRectCallout">
                <a:avLst>
                  <a:gd name="adj1" fmla="val 39504"/>
                  <a:gd name="adj2" fmla="val -91061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lvl="0"/>
                <a:endParaRPr lang="ko-KR" altLang="en-US" sz="1100" b="1">
                  <a:solidFill>
                    <a:prstClr val="white"/>
                  </a:solidFill>
                  <a:latin typeface="Noto Sans CJK KR Bold" pitchFamily="34" charset="-127"/>
                  <a:ea typeface="Noto Sans CJK KR Bold" pitchFamily="34" charset="-127"/>
                </a:endParaRPr>
              </a:p>
            </p:txBody>
          </p:sp>
          <p:pic>
            <p:nvPicPr>
              <p:cNvPr id="12" name="그림 11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33281" y="5554673"/>
                <a:ext cx="2677715" cy="1012049"/>
              </a:xfrm>
              <a:prstGeom prst="rect">
                <a:avLst/>
              </a:prstGeom>
            </p:spPr>
          </p:pic>
        </p:grpSp>
        <p:sp>
          <p:nvSpPr>
            <p:cNvPr id="22" name="타원 21">
              <a:extLst>
                <a:ext uri="{FF2B5EF4-FFF2-40B4-BE49-F238E27FC236}">
                  <a16:creationId xmlns:a16="http://schemas.microsoft.com/office/drawing/2014/main" id="{B36B8157-D26A-44E9-9523-C331F2EE27C9}"/>
                </a:ext>
              </a:extLst>
            </p:cNvPr>
            <p:cNvSpPr/>
            <p:nvPr/>
          </p:nvSpPr>
          <p:spPr>
            <a:xfrm>
              <a:off x="5186459" y="3110957"/>
              <a:ext cx="151472" cy="151472"/>
            </a:xfrm>
            <a:prstGeom prst="ellipse">
              <a:avLst/>
            </a:prstGeom>
            <a:solidFill>
              <a:srgbClr val="E83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700" b="1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oto Sans CJK KR Bold" pitchFamily="34" charset="-127"/>
                  <a:ea typeface="Noto Sans CJK KR Bold" pitchFamily="34" charset="-127"/>
                  <a:cs typeface="+mn-cs"/>
                </a:rPr>
                <a:t>3</a:t>
              </a:r>
              <a:endParaRPr kumimoji="0" lang="ko-KR" altLang="en-US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375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9"/>
          <p:cNvSpPr txBox="1">
            <a:spLocks/>
          </p:cNvSpPr>
          <p:nvPr/>
        </p:nvSpPr>
        <p:spPr>
          <a:xfrm>
            <a:off x="3091347" y="2196455"/>
            <a:ext cx="7602053" cy="7353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lvl="0" algn="l">
              <a:defRPr/>
            </a:pPr>
            <a:r>
              <a:rPr lang="ko-KR" altLang="en-US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집계종료자료</a:t>
            </a:r>
            <a:endParaRPr lang="ko-KR" altLang="en-US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430377" y="2932479"/>
            <a:ext cx="5832648" cy="0"/>
          </a:xfrm>
          <a:prstGeom prst="line">
            <a:avLst/>
          </a:prstGeom>
          <a:ln w="12700">
            <a:solidFill>
              <a:srgbClr val="287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114452" y="2949207"/>
            <a:ext cx="1826141" cy="15696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집계종료자료목록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제출현황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집계현황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기본정보</a:t>
            </a:r>
          </a:p>
        </p:txBody>
      </p:sp>
      <p:sp>
        <p:nvSpPr>
          <p:cNvPr id="9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551348" y="3093223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>
                <a:latin typeface="Noto Sans CJK KR Bold" pitchFamily="34" charset="-127"/>
                <a:ea typeface="Noto Sans CJK KR Bold" pitchFamily="34" charset="-127"/>
              </a:rPr>
              <a:t>1.4.1</a:t>
            </a:r>
            <a:endParaRPr lang="ko-KR" altLang="en-US" sz="900"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2551348" y="3453456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1.4.2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2551348" y="3822833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1.4.3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2551348" y="4192209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1.4.4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4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430376" y="2383515"/>
            <a:ext cx="660972" cy="38900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smtClean="0">
                <a:latin typeface="Noto Sans CJK KR Bold" pitchFamily="34" charset="-127"/>
                <a:ea typeface="Noto Sans CJK KR Bold" pitchFamily="34" charset="-127"/>
              </a:rPr>
              <a:t>1.4</a:t>
            </a:r>
            <a:endParaRPr lang="ko-KR" altLang="en-US" sz="1800"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5954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1.4.1 </a:t>
            </a:r>
            <a:r>
              <a:rPr lang="ko-KR" altLang="en-US" smtClean="0"/>
              <a:t>집계종료자료 목록</a:t>
            </a:r>
            <a:endParaRPr lang="ko-KR" altLang="en-US"/>
          </a:p>
        </p:txBody>
      </p:sp>
      <p:sp>
        <p:nvSpPr>
          <p:cNvPr id="4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종료자료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종료자료목록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52476" y="1476375"/>
            <a:ext cx="2278800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본인의 집계 종료된 자료를 관리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부서공유지정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선택한 부서에 대한 공유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실행여부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확인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부서공유취소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선택한 부서에 대한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공유취소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실행여부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확인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사용자공유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진행 중인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집계자료를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다른 사용자와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공유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담당자변경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종료된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집계자료를 다른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사용자에게 이관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서식삭제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선택한 자료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삭제여부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확인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srgbClr val="FF0000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lvl="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Bold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Bold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Bold" pitchFamily="34" charset="-127"/>
              </a:rPr>
              <a:t>종료완료시점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*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선착순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입력된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기관수 또는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자료수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만큼 제출이 되었을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경우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*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종료일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: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지정된 종료일이 되면 자동종료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*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정기집계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: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정기집계는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지정된 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취합기간이 종료일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주의사항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집계자가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자료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를 삭제하면 제출자의 제출자료 목록에서도 삭제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1650723"/>
            <a:ext cx="7705819" cy="1120133"/>
          </a:xfrm>
          <a:prstGeom prst="rect">
            <a:avLst/>
          </a:prstGeom>
        </p:spPr>
      </p:pic>
      <p:sp>
        <p:nvSpPr>
          <p:cNvPr id="23" name="사각형 설명선 22"/>
          <p:cNvSpPr/>
          <p:nvPr/>
        </p:nvSpPr>
        <p:spPr>
          <a:xfrm>
            <a:off x="234132" y="4782947"/>
            <a:ext cx="3027969" cy="2030183"/>
          </a:xfrm>
          <a:prstGeom prst="wedgeRectCallout">
            <a:avLst>
              <a:gd name="adj1" fmla="val 172621"/>
              <a:gd name="adj2" fmla="val -188995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64" y="4834105"/>
            <a:ext cx="2888530" cy="1927865"/>
          </a:xfrm>
          <a:prstGeom prst="rect">
            <a:avLst/>
          </a:prstGeom>
        </p:spPr>
      </p:pic>
      <p:sp>
        <p:nvSpPr>
          <p:cNvPr id="25" name="사각형 설명선 24"/>
          <p:cNvSpPr/>
          <p:nvPr/>
        </p:nvSpPr>
        <p:spPr>
          <a:xfrm>
            <a:off x="198128" y="3654245"/>
            <a:ext cx="3405180" cy="946285"/>
          </a:xfrm>
          <a:prstGeom prst="wedgeRectCallout">
            <a:avLst>
              <a:gd name="adj1" fmla="val 143113"/>
              <a:gd name="adj2" fmla="val -241668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15449" y="2444811"/>
            <a:ext cx="3430902" cy="946285"/>
            <a:chOff x="198128" y="2510992"/>
            <a:chExt cx="3430902" cy="946285"/>
          </a:xfrm>
        </p:grpSpPr>
        <p:sp>
          <p:nvSpPr>
            <p:cNvPr id="24" name="사각형 설명선 23"/>
            <p:cNvSpPr/>
            <p:nvPr/>
          </p:nvSpPr>
          <p:spPr>
            <a:xfrm>
              <a:off x="198128" y="2510992"/>
              <a:ext cx="3430902" cy="946285"/>
            </a:xfrm>
            <a:prstGeom prst="wedgeRectCallout">
              <a:avLst>
                <a:gd name="adj1" fmla="val 129184"/>
                <a:gd name="adj2" fmla="val -120879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endParaRPr lang="ko-KR" altLang="en-US" sz="11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endParaRPr>
            </a:p>
          </p:txBody>
        </p: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6140" y="2556495"/>
              <a:ext cx="3214878" cy="859793"/>
            </a:xfrm>
            <a:prstGeom prst="rect">
              <a:avLst/>
            </a:prstGeom>
          </p:spPr>
        </p:pic>
      </p:grpSp>
      <p:pic>
        <p:nvPicPr>
          <p:cNvPr id="27" name="그림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693" y="3690980"/>
            <a:ext cx="3214878" cy="872813"/>
          </a:xfrm>
          <a:prstGeom prst="rect">
            <a:avLst/>
          </a:prstGeom>
        </p:spPr>
      </p:pic>
      <p:sp>
        <p:nvSpPr>
          <p:cNvPr id="28" name="사각형 설명선 27"/>
          <p:cNvSpPr/>
          <p:nvPr/>
        </p:nvSpPr>
        <p:spPr>
          <a:xfrm>
            <a:off x="4626620" y="3708623"/>
            <a:ext cx="1530678" cy="1800200"/>
          </a:xfrm>
          <a:prstGeom prst="wedgeRectCallout">
            <a:avLst>
              <a:gd name="adj1" fmla="val 124120"/>
              <a:gd name="adj2" fmla="val -144671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5811752" y="169612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6260615" y="169612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6709478" y="169612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509073" y="171225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5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109275" y="171225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4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1" name="사각형 설명선 20"/>
          <p:cNvSpPr/>
          <p:nvPr/>
        </p:nvSpPr>
        <p:spPr>
          <a:xfrm>
            <a:off x="4656223" y="5875899"/>
            <a:ext cx="3354773" cy="1001076"/>
          </a:xfrm>
          <a:prstGeom prst="wedgeRectCallout">
            <a:avLst>
              <a:gd name="adj1" fmla="val 42354"/>
              <a:gd name="adj2" fmla="val -44036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235" y="3780630"/>
            <a:ext cx="1425978" cy="1669996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7664" y="5955282"/>
            <a:ext cx="3197794" cy="84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31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제목 1"/>
          <p:cNvSpPr txBox="1">
            <a:spLocks/>
          </p:cNvSpPr>
          <p:nvPr/>
        </p:nvSpPr>
        <p:spPr>
          <a:xfrm>
            <a:off x="306140" y="277892"/>
            <a:ext cx="8136904" cy="504056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Noto Sans CJK KR Bold" pitchFamily="34" charset="-127"/>
                <a:ea typeface="Noto Sans CJK KR Bold" pitchFamily="34" charset="-127"/>
                <a:cs typeface="+mj-cs"/>
              </a:defRPr>
            </a:lvl1pPr>
          </a:lstStyle>
          <a:p>
            <a:r>
              <a:rPr lang="en-US" altLang="ko-KR" smtClean="0"/>
              <a:t>1.4.2 </a:t>
            </a:r>
            <a:r>
              <a:rPr lang="ko-KR" altLang="en-US" smtClean="0"/>
              <a:t>제출현황</a:t>
            </a:r>
            <a:endParaRPr lang="ko-KR" altLang="en-US"/>
          </a:p>
        </p:txBody>
      </p:sp>
      <p:sp>
        <p:nvSpPr>
          <p:cNvPr id="21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종료자료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제출현황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52476" y="1476375"/>
            <a:ext cx="2278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제출부서의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제출현황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접수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진행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결재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완료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을 관리 및 확인하고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재입력요청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및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부서초기화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기능 수행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	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재입력요청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을 클릭하여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재입력요청 사유를 작성하여 제출부서로 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재입력 요청</a:t>
            </a:r>
            <a:endParaRPr lang="en-US" altLang="ko-KR" sz="1000"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부서초기화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제출된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자료의 입력 데이터 값을 초기화하여 제출자에게 반송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제출 시 등록 한 파일이 있을 시 첨부파일 아이콘이 활성화 되며 해당 파일 확인 가능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주의사항</a:t>
            </a:r>
            <a:endParaRPr lang="en-US" altLang="ko-KR" sz="1000" smtClean="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lvl="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재입력요청은 제출기관에서 입력 한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자료를 유지하고 부서초기화는 입력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한 자료가 삭제된다</a:t>
            </a:r>
            <a:endParaRPr lang="en-US" altLang="ko-KR" sz="1000">
              <a:solidFill>
                <a:srgbClr val="FF000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51" y="2080220"/>
            <a:ext cx="7704856" cy="2079005"/>
          </a:xfrm>
          <a:prstGeom prst="rect">
            <a:avLst/>
          </a:prstGeom>
        </p:spPr>
      </p:pic>
      <p:sp>
        <p:nvSpPr>
          <p:cNvPr id="30" name="타원 2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746300" y="2397552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464996" y="3599840"/>
            <a:ext cx="3673797" cy="1764967"/>
            <a:chOff x="304750" y="4111373"/>
            <a:chExt cx="3673797" cy="1764967"/>
          </a:xfrm>
        </p:grpSpPr>
        <p:sp>
          <p:nvSpPr>
            <p:cNvPr id="32" name="사각형 설명선 31"/>
            <p:cNvSpPr/>
            <p:nvPr/>
          </p:nvSpPr>
          <p:spPr>
            <a:xfrm>
              <a:off x="304750" y="4111373"/>
              <a:ext cx="3673797" cy="1764967"/>
            </a:xfrm>
            <a:prstGeom prst="wedgeRectCallout">
              <a:avLst>
                <a:gd name="adj1" fmla="val -7740"/>
                <a:gd name="adj2" fmla="val -106736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endParaRPr lang="ko-KR" altLang="en-US" sz="11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endParaRPr>
            </a:p>
          </p:txBody>
        </p: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690" y="4270414"/>
              <a:ext cx="3463915" cy="1446884"/>
            </a:xfrm>
            <a:prstGeom prst="rect">
              <a:avLst/>
            </a:prstGeom>
          </p:spPr>
        </p:pic>
      </p:grpSp>
      <p:sp>
        <p:nvSpPr>
          <p:cNvPr id="35" name="타원 3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301893" y="239184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4381662" y="3006277"/>
            <a:ext cx="3037907" cy="1084542"/>
            <a:chOff x="1535522" y="8996445"/>
            <a:chExt cx="3037907" cy="1084542"/>
          </a:xfrm>
        </p:grpSpPr>
        <p:sp>
          <p:nvSpPr>
            <p:cNvPr id="22" name="사각형 설명선 21"/>
            <p:cNvSpPr/>
            <p:nvPr/>
          </p:nvSpPr>
          <p:spPr>
            <a:xfrm>
              <a:off x="1535522" y="8996445"/>
              <a:ext cx="3037907" cy="1084542"/>
            </a:xfrm>
            <a:prstGeom prst="wedgeRectCallout">
              <a:avLst>
                <a:gd name="adj1" fmla="val -109507"/>
                <a:gd name="adj2" fmla="val -8665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endParaRPr lang="ko-KR" altLang="en-US" sz="11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endParaRPr>
            </a:p>
          </p:txBody>
        </p:sp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15158" y="9025655"/>
              <a:ext cx="2878634" cy="1027597"/>
            </a:xfrm>
            <a:prstGeom prst="rect">
              <a:avLst/>
            </a:prstGeom>
          </p:spPr>
        </p:pic>
      </p:grpSp>
      <p:grpSp>
        <p:nvGrpSpPr>
          <p:cNvPr id="11" name="그룹 10"/>
          <p:cNvGrpSpPr/>
          <p:nvPr/>
        </p:nvGrpSpPr>
        <p:grpSpPr>
          <a:xfrm>
            <a:off x="6319980" y="4182550"/>
            <a:ext cx="1827554" cy="900354"/>
            <a:chOff x="5927248" y="4582325"/>
            <a:chExt cx="1827554" cy="900354"/>
          </a:xfrm>
        </p:grpSpPr>
        <p:sp>
          <p:nvSpPr>
            <p:cNvPr id="34" name="사각형 설명선 33"/>
            <p:cNvSpPr/>
            <p:nvPr/>
          </p:nvSpPr>
          <p:spPr>
            <a:xfrm>
              <a:off x="5958769" y="4622692"/>
              <a:ext cx="1796033" cy="859987"/>
            </a:xfrm>
            <a:prstGeom prst="wedgeRectCallout">
              <a:avLst>
                <a:gd name="adj1" fmla="val 35190"/>
                <a:gd name="adj2" fmla="val -16138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endParaRPr lang="ko-KR" altLang="en-US" sz="11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endParaRPr>
            </a:p>
          </p:txBody>
        </p:sp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94772" y="4647872"/>
              <a:ext cx="1724025" cy="809625"/>
            </a:xfrm>
            <a:prstGeom prst="rect">
              <a:avLst/>
            </a:prstGeom>
          </p:spPr>
        </p:pic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B36B8157-D26A-44E9-9523-C331F2EE27C9}"/>
                </a:ext>
              </a:extLst>
            </p:cNvPr>
            <p:cNvSpPr/>
            <p:nvPr/>
          </p:nvSpPr>
          <p:spPr>
            <a:xfrm>
              <a:off x="5927248" y="4582325"/>
              <a:ext cx="151472" cy="151472"/>
            </a:xfrm>
            <a:prstGeom prst="ellipse">
              <a:avLst/>
            </a:prstGeom>
            <a:solidFill>
              <a:srgbClr val="E83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700" b="1">
                  <a:solidFill>
                    <a:prstClr val="white"/>
                  </a:solidFill>
                  <a:latin typeface="Noto Sans CJK KR Bold" pitchFamily="34" charset="-127"/>
                  <a:ea typeface="Noto Sans CJK KR Bold" pitchFamily="34" charset="-127"/>
                </a:rPr>
                <a:t>3</a:t>
              </a:r>
              <a:endParaRPr kumimoji="0" lang="ko-KR" altLang="en-US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endParaRPr>
            </a:p>
          </p:txBody>
        </p:sp>
      </p:grpSp>
      <p:sp>
        <p:nvSpPr>
          <p:cNvPr id="26" name="직사각형 25"/>
          <p:cNvSpPr/>
          <p:nvPr/>
        </p:nvSpPr>
        <p:spPr>
          <a:xfrm>
            <a:off x="292730" y="5364807"/>
            <a:ext cx="78187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진행상태 </a:t>
            </a:r>
            <a:r>
              <a:rPr lang="ko-KR" altLang="en-US" sz="1000" err="1">
                <a:latin typeface="Noto Sans CJK KR Regular" pitchFamily="34" charset="-127"/>
                <a:ea typeface="Noto Sans CJK KR Regular" pitchFamily="34" charset="-127"/>
              </a:rPr>
              <a:t>구분값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제출현황에서 진행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상태별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검색이 가능함  </a:t>
            </a:r>
            <a:endParaRPr lang="en-US" altLang="ko-KR" sz="1000"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  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제출완료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제출완료상태</a:t>
            </a:r>
            <a:endParaRPr lang="en-US" altLang="ko-KR" sz="1000"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  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미제출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접수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제출진행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재입력요청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상태</a:t>
            </a:r>
          </a:p>
          <a:p>
            <a:pPr marL="179388">
              <a:defRPr/>
            </a:pP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   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제출진행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제출진행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상태</a:t>
            </a:r>
          </a:p>
          <a:p>
            <a:pPr marL="179388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   결재진행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사용하지 않음</a:t>
            </a:r>
          </a:p>
          <a:p>
            <a:pPr marL="179388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   접수      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접수상태</a:t>
            </a:r>
          </a:p>
          <a:p>
            <a:pPr marL="179388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  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재입력요청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재입력요청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상태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4294733" y="5681379"/>
            <a:ext cx="34517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해당없음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해당없음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상태</a:t>
            </a:r>
            <a:endParaRPr lang="en-US" altLang="ko-KR" sz="1000" smtClean="0"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결재전종료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사용하지않음</a:t>
            </a:r>
            <a:endParaRPr lang="en-US" altLang="ko-KR" sz="1000" smtClean="0"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제출일시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제출일시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최근순</a:t>
            </a:r>
            <a:endParaRPr lang="ko-KR" altLang="en-US" sz="1000"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자료회수요청 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회수요청상태</a:t>
            </a:r>
            <a:endParaRPr lang="ko-KR" altLang="en-US" sz="1000"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r>
              <a:rPr lang="ko-KR" altLang="en-US" sz="1000" err="1" smtClean="0">
                <a:latin typeface="Noto Sans CJK KR Regular" pitchFamily="34" charset="-127"/>
                <a:ea typeface="Noto Sans CJK KR Regular" pitchFamily="34" charset="-127"/>
              </a:rPr>
              <a:t>파일제출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사용하지 않음</a:t>
            </a:r>
          </a:p>
          <a:p>
            <a:pPr lvl="0">
              <a:defRPr/>
            </a:pP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연계자료</a:t>
            </a:r>
            <a:r>
              <a:rPr lang="en-US" altLang="ko-KR" sz="1000" smtClean="0"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smtClean="0">
                <a:latin typeface="Noto Sans CJK KR Regular" pitchFamily="34" charset="-127"/>
                <a:ea typeface="Noto Sans CJK KR Regular" pitchFamily="34" charset="-127"/>
              </a:rPr>
              <a:t>연계자료상태</a:t>
            </a:r>
            <a:endParaRPr lang="ko-KR" altLang="en-US" sz="1000">
              <a:latin typeface="Noto Sans CJK KR Regular" pitchFamily="34" charset="-127"/>
              <a:ea typeface="Noto Sans CJK KR Regular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4923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1.4.3 </a:t>
            </a:r>
            <a:r>
              <a:rPr lang="ko-KR" altLang="en-US"/>
              <a:t>집계현황</a:t>
            </a:r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종료자료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집계현황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52476" y="1476375"/>
            <a:ext cx="2278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제출된 자료의 내용을 조회하고 엑셀로 저장</a:t>
            </a:r>
            <a:endParaRPr lang="en-US" altLang="ko-KR" sz="1000"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집계현황 탭 클릭 시 엑셀저장 또는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화면표시에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대한 선택창이 보여지며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따라하기의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화면예시는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화면표시를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선택한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경우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주의사항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집계서식의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타이틀이 한번만 나오도록 엑셀로 저장하려면 반드시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전체내용이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아닌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1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번표를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선택하고 엑셀 저장을 실행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52" y="1560461"/>
            <a:ext cx="7662628" cy="3456384"/>
          </a:xfrm>
          <a:prstGeom prst="rect">
            <a:avLst/>
          </a:prstGeom>
        </p:spPr>
      </p:pic>
      <p:sp>
        <p:nvSpPr>
          <p:cNvPr id="6" name="타원 5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530276" y="171648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7" name="사각형 설명선 6"/>
          <p:cNvSpPr/>
          <p:nvPr/>
        </p:nvSpPr>
        <p:spPr>
          <a:xfrm>
            <a:off x="304752" y="5564817"/>
            <a:ext cx="2947678" cy="871968"/>
          </a:xfrm>
          <a:prstGeom prst="wedgeRectCallout">
            <a:avLst>
              <a:gd name="adj1" fmla="val 442"/>
              <a:gd name="adj2" fmla="val -473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454" y="5607039"/>
            <a:ext cx="2802273" cy="78752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1579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1530410"/>
            <a:ext cx="7679277" cy="3750218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1.4.4 </a:t>
            </a:r>
            <a:r>
              <a:rPr lang="ko-KR" altLang="en-US"/>
              <a:t>집계종료자료 </a:t>
            </a:r>
            <a:r>
              <a:rPr lang="en-US" altLang="ko-KR"/>
              <a:t>- </a:t>
            </a:r>
            <a:r>
              <a:rPr lang="ko-KR" altLang="en-US"/>
              <a:t>기본정보</a:t>
            </a:r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종료자료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기본정보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52476" y="1476375"/>
            <a:ext cx="22788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집계완료된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자료의 기본정보를 확인하고 종료된 집계를 다시 시작 할 수 있는 기능 지원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종료일을 변경하여 집계를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재진행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가능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집계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재진행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시 집계진행자료에서 조회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됨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322364" y="306055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6" y="298438"/>
            <a:ext cx="106792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1.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762524" y="3329783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620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9"/>
          <p:cNvSpPr txBox="1">
            <a:spLocks/>
          </p:cNvSpPr>
          <p:nvPr/>
        </p:nvSpPr>
        <p:spPr>
          <a:xfrm>
            <a:off x="3091347" y="2196455"/>
            <a:ext cx="7602053" cy="7353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lvl="0" algn="l">
              <a:defRPr/>
            </a:pPr>
            <a:r>
              <a:rPr lang="ko-KR" altLang="en-US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사용자그룹 설정</a:t>
            </a:r>
            <a:endParaRPr lang="ko-KR" altLang="en-US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430377" y="2932479"/>
            <a:ext cx="5832648" cy="0"/>
          </a:xfrm>
          <a:prstGeom prst="line">
            <a:avLst/>
          </a:prstGeom>
          <a:ln w="12700">
            <a:solidFill>
              <a:srgbClr val="287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114452" y="2949207"/>
            <a:ext cx="2443298" cy="83099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사용자그룹 목록 및 등록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사용자그룹 수정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9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551348" y="3093223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smtClean="0">
                <a:latin typeface="Noto Sans CJK KR Bold" pitchFamily="34" charset="-127"/>
                <a:ea typeface="Noto Sans CJK KR Bold" pitchFamily="34" charset="-127"/>
              </a:rPr>
              <a:t>1.5.1</a:t>
            </a:r>
            <a:endParaRPr lang="ko-KR" altLang="en-US" sz="900"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2551348" y="3453456"/>
            <a:ext cx="540000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1.5.2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4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430376" y="2383515"/>
            <a:ext cx="660972" cy="38900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smtClean="0">
                <a:latin typeface="Noto Sans CJK KR Bold" pitchFamily="34" charset="-127"/>
                <a:ea typeface="Noto Sans CJK KR Bold" pitchFamily="34" charset="-127"/>
              </a:rPr>
              <a:t>1.5</a:t>
            </a:r>
            <a:endParaRPr lang="ko-KR" altLang="en-US" sz="1800"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2148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1603057"/>
            <a:ext cx="7704856" cy="1003281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1.5.1 </a:t>
            </a:r>
            <a:r>
              <a:rPr lang="ko-KR" altLang="en-US" smtClean="0"/>
              <a:t>사용자그룹설정 목록 및 그룹등록</a:t>
            </a:r>
            <a:endParaRPr lang="ko-KR" altLang="en-US"/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집계자료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사용자그룹설정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사용자그룹설정 목록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52476" y="1476375"/>
            <a:ext cx="227880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자신이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자주사용하는 수신처를 그룹화하여 관리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집계자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조회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클릭하여 전체제출자료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검색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그룹등록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 하면 사용자 그룹 등록 팝업이 보여짐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사용할 그룹명을 입력하고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조직도 리스트에서 그룹에 추가할  수신처를 선택하고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⑤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추가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클릭하면 제출요청부서가 추가된다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⑥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확인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사용자그룹이 생성된다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5" name="사각형 설명선 14"/>
          <p:cNvSpPr/>
          <p:nvPr/>
        </p:nvSpPr>
        <p:spPr>
          <a:xfrm>
            <a:off x="703486" y="3133725"/>
            <a:ext cx="5147269" cy="3419475"/>
          </a:xfrm>
          <a:prstGeom prst="wedgeRectCallout">
            <a:avLst>
              <a:gd name="adj1" fmla="val 84038"/>
              <a:gd name="adj2" fmla="val -82791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02" y="3200646"/>
            <a:ext cx="5061974" cy="3301531"/>
          </a:xfrm>
          <a:prstGeom prst="rect">
            <a:avLst/>
          </a:prstGeom>
        </p:spPr>
      </p:pic>
      <p:sp>
        <p:nvSpPr>
          <p:cNvPr id="19" name="타원 18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458268" y="169239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290916" y="169840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810196" y="5801844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999970" y="4428703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5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826420" y="615689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6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961668" y="396796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4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480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1603057"/>
            <a:ext cx="7704856" cy="1003281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1.5.2 </a:t>
            </a:r>
            <a:r>
              <a:rPr lang="ko-KR" altLang="en-US" smtClean="0"/>
              <a:t>사용자그룹 수정</a:t>
            </a:r>
            <a:endParaRPr lang="ko-KR" altLang="en-US"/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제출자료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사용자그룹설정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사용자그룹 수정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52476" y="1476375"/>
            <a:ext cx="22788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자신이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자주사용하는 수신처를 그룹화하고 수정 및 삭제 관리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조회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클릭하여 전체제출자료 검색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그룹명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 하면 사용자 그룹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팝업이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보여짐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수정할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그룹명을 입력하고 ④ 조직도 리스트에서 그룹에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추가할 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수신처를 선택하고 ⑤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추가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클릭하면 제출요청부서가 추가된다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</a:p>
          <a:p>
            <a:pPr marL="360000" indent="-18000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제출기관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에서 사용하지 않을 부서를 선택한후 삭제할 수 있다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⑥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확인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사용자그룹이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수정된다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5" name="사각형 설명선 14"/>
          <p:cNvSpPr/>
          <p:nvPr/>
        </p:nvSpPr>
        <p:spPr>
          <a:xfrm>
            <a:off x="450156" y="3137646"/>
            <a:ext cx="5147269" cy="3419475"/>
          </a:xfrm>
          <a:prstGeom prst="wedgeRectCallout">
            <a:avLst>
              <a:gd name="adj1" fmla="val -28287"/>
              <a:gd name="adj2" fmla="val -74992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72" y="3204567"/>
            <a:ext cx="5061974" cy="3301531"/>
          </a:xfrm>
          <a:prstGeom prst="rect">
            <a:avLst/>
          </a:prstGeom>
        </p:spPr>
      </p:pic>
      <p:sp>
        <p:nvSpPr>
          <p:cNvPr id="19" name="타원 18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458268" y="169239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458268" y="210821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557182" y="5801844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746956" y="4428703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5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573406" y="615689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6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08654" y="396796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4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7" name="사각형 설명선 16"/>
          <p:cNvSpPr/>
          <p:nvPr/>
        </p:nvSpPr>
        <p:spPr>
          <a:xfrm>
            <a:off x="5951947" y="3780631"/>
            <a:ext cx="2179789" cy="783311"/>
          </a:xfrm>
          <a:prstGeom prst="wedgeRectCallout">
            <a:avLst>
              <a:gd name="adj1" fmla="val 21509"/>
              <a:gd name="adj2" fmla="val -238062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947" y="3855347"/>
            <a:ext cx="2179789" cy="649092"/>
          </a:xfrm>
          <a:prstGeom prst="rect">
            <a:avLst/>
          </a:prstGeom>
        </p:spPr>
      </p:pic>
      <p:sp>
        <p:nvSpPr>
          <p:cNvPr id="22" name="타원 21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290916" y="2043978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7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85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9"/>
          <p:cNvSpPr txBox="1">
            <a:spLocks/>
          </p:cNvSpPr>
          <p:nvPr/>
        </p:nvSpPr>
        <p:spPr>
          <a:xfrm>
            <a:off x="2430377" y="2196455"/>
            <a:ext cx="8263024" cy="7353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lvl="0" algn="l">
              <a:defRPr/>
            </a:pPr>
            <a:r>
              <a:rPr kumimoji="0" lang="en-US" altLang="ko-KR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j-cs"/>
              </a:rPr>
              <a:t>2. </a:t>
            </a:r>
            <a:r>
              <a:rPr lang="ko-KR" altLang="en-US" err="1">
                <a:latin typeface="Noto Sans CJK KR Bold" pitchFamily="34" charset="-127"/>
                <a:ea typeface="Noto Sans CJK KR Bold" pitchFamily="34" charset="-127"/>
              </a:rPr>
              <a:t>제출자료</a:t>
            </a:r>
            <a:endParaRPr kumimoji="0" lang="ko-KR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j-cs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430377" y="2932479"/>
            <a:ext cx="5832648" cy="0"/>
          </a:xfrm>
          <a:prstGeom prst="line">
            <a:avLst/>
          </a:prstGeom>
          <a:ln w="12700">
            <a:solidFill>
              <a:srgbClr val="287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970436" y="2949207"/>
            <a:ext cx="1484702" cy="15696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접수자료 </a:t>
            </a:r>
            <a:endParaRPr lang="ko-KR" altLang="en-US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제출진행자료 </a:t>
            </a:r>
            <a:endParaRPr lang="ko-KR" altLang="en-US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내제출자료</a:t>
            </a:r>
            <a:endParaRPr lang="ko-KR" altLang="en-US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전체제출자료 </a:t>
            </a:r>
          </a:p>
        </p:txBody>
      </p:sp>
      <p:sp>
        <p:nvSpPr>
          <p:cNvPr id="5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551348" y="3093223"/>
            <a:ext cx="419088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>
                <a:latin typeface="Noto Sans CJK KR Bold" pitchFamily="34" charset="-127"/>
                <a:ea typeface="Noto Sans CJK KR Bold" pitchFamily="34" charset="-127"/>
              </a:rPr>
              <a:t>2.1</a:t>
            </a:r>
            <a:endParaRPr lang="ko-KR" altLang="en-US" sz="900"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2551348" y="3453456"/>
            <a:ext cx="419088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ko-KR" sz="900">
                <a:latin typeface="Noto Sans CJK KR Bold" pitchFamily="34" charset="-127"/>
                <a:ea typeface="Noto Sans CJK KR Bold" pitchFamily="34" charset="-127"/>
              </a:rPr>
              <a:t>2.</a:t>
            </a:r>
            <a:r>
              <a: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2551348" y="3813689"/>
            <a:ext cx="419088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ko-KR" sz="900">
                <a:latin typeface="Noto Sans CJK KR Bold" pitchFamily="34" charset="-127"/>
                <a:ea typeface="Noto Sans CJK KR Bold" pitchFamily="34" charset="-127"/>
              </a:rPr>
              <a:t>2.</a:t>
            </a:r>
            <a:r>
              <a: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2551348" y="4173921"/>
            <a:ext cx="419088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ko-KR" sz="900">
                <a:latin typeface="Noto Sans CJK KR Bold" pitchFamily="34" charset="-127"/>
                <a:ea typeface="Noto Sans CJK KR Bold" pitchFamily="34" charset="-127"/>
              </a:rPr>
              <a:t>2.</a:t>
            </a:r>
            <a:r>
              <a:rPr lang="en-US" altLang="ko-KR" sz="90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4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893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9"/>
          <p:cNvSpPr txBox="1">
            <a:spLocks/>
          </p:cNvSpPr>
          <p:nvPr/>
        </p:nvSpPr>
        <p:spPr>
          <a:xfrm>
            <a:off x="3041459" y="2196455"/>
            <a:ext cx="7651941" cy="7353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lvl="0" algn="l">
              <a:defRPr/>
            </a:pPr>
            <a:r>
              <a:rPr lang="ko-KR" altLang="en-US" smtClean="0">
                <a:latin typeface="Noto Sans CJK KR Bold" pitchFamily="34" charset="-127"/>
                <a:ea typeface="Noto Sans CJK KR Bold" pitchFamily="34" charset="-127"/>
              </a:rPr>
              <a:t>접수자료</a:t>
            </a:r>
            <a:endParaRPr kumimoji="0" lang="ko-KR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j-cs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430377" y="2932479"/>
            <a:ext cx="5832648" cy="0"/>
          </a:xfrm>
          <a:prstGeom prst="line">
            <a:avLst/>
          </a:prstGeom>
          <a:ln w="12700">
            <a:solidFill>
              <a:srgbClr val="287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041460" y="2949207"/>
            <a:ext cx="1415772" cy="114287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접수자료목록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자료입력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연계등록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5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551348" y="3093223"/>
            <a:ext cx="491096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>
                <a:latin typeface="Noto Sans CJK KR Bold" pitchFamily="34" charset="-127"/>
                <a:ea typeface="Noto Sans CJK KR Bold" pitchFamily="34" charset="-127"/>
              </a:rPr>
              <a:t>2.1.1</a:t>
            </a:r>
            <a:endParaRPr lang="ko-KR" altLang="en-US" sz="900"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2551348" y="3453456"/>
            <a:ext cx="491096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ko-KR" sz="900">
                <a:latin typeface="Noto Sans CJK KR Bold" pitchFamily="34" charset="-127"/>
                <a:ea typeface="Noto Sans CJK KR Bold" pitchFamily="34" charset="-127"/>
              </a:rPr>
              <a:t>2.1.</a:t>
            </a:r>
            <a:r>
              <a: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2551348" y="3813689"/>
            <a:ext cx="491096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ko-KR" sz="900">
                <a:latin typeface="Noto Sans CJK KR Bold" pitchFamily="34" charset="-127"/>
                <a:ea typeface="Noto Sans CJK KR Bold" pitchFamily="34" charset="-127"/>
              </a:rPr>
              <a:t>2.1.</a:t>
            </a:r>
            <a:r>
              <a: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2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430376" y="2383515"/>
            <a:ext cx="660972" cy="38900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smtClean="0">
                <a:latin typeface="Noto Sans CJK KR Bold" pitchFamily="34" charset="-127"/>
                <a:ea typeface="Noto Sans CJK KR Bold" pitchFamily="34" charset="-127"/>
              </a:rPr>
              <a:t>2.1</a:t>
            </a:r>
            <a:endParaRPr lang="ko-KR" altLang="en-US" sz="1800"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38346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2.1.1 </a:t>
            </a:r>
            <a:r>
              <a:rPr lang="ko-KR" altLang="en-US" smtClean="0"/>
              <a:t>접수자료목록</a:t>
            </a:r>
            <a:endParaRPr lang="ko-KR" altLang="en-US"/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제출자료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접수자료자료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접수자료목록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52476" y="1476375"/>
            <a:ext cx="22788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기관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학교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의 모든 사용자에게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접수자료가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보여지며 해당 업무의 담당자가 자료를 클릭하여 입력하고 저장하면 제출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진행자료로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전환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자료제출자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조회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클릭하여 진행중인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검색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접수자료에 보여지는 목록은 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부서의 모든 사용자가 조회할 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수 있음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구분란에 수시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정기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취합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파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일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등을 확인할 수 있음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1603499"/>
            <a:ext cx="7704856" cy="1201435"/>
          </a:xfrm>
          <a:prstGeom prst="rect">
            <a:avLst/>
          </a:prstGeom>
        </p:spPr>
      </p:pic>
      <p:sp>
        <p:nvSpPr>
          <p:cNvPr id="11" name="타원 1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818308" y="1773162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685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2.1.2 </a:t>
            </a:r>
            <a:r>
              <a:rPr lang="ko-KR" altLang="en-US"/>
              <a:t>자료입력 </a:t>
            </a:r>
            <a:r>
              <a:rPr lang="en-US" altLang="ko-KR"/>
              <a:t>(</a:t>
            </a:r>
            <a:r>
              <a:rPr lang="en-US" altLang="ko-KR" smtClean="0"/>
              <a:t>1/3)</a:t>
            </a:r>
            <a:endParaRPr lang="ko-KR" altLang="en-US"/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제출자료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접수자료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자료입력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52476" y="1476375"/>
            <a:ext cx="2278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제출자료를 담당자가 접수하여 자료를 입력하는 기능과 담당자 변경 등의 기능을 제공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자료제출자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집계요청자 및 집계문서 정보조회 화면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실제자료를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입력하는 화면이며 파일집계인경우 비활성화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입력해야 할 자료가 여러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행인경우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해당 표 지정 후 추가 할 행 수를 입력하여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행추가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및 삭제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 입력한 실제자료화면의 내용을 계산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⑤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부서공유를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하지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않은경우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일반사용자는 상세 확인불가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⑥ 접수된 자료가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관련없는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자료인 경우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해당없음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요구자에게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제출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주의사항</a:t>
            </a: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첨부파일 용량은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3M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로 제한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수식이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있는 서식인 경우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저장을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클릭하면 자동으로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계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산한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후 저장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별도로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계산하기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를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클릭하지 않아도 된다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1" y="1518238"/>
            <a:ext cx="7632848" cy="4861759"/>
          </a:xfrm>
          <a:prstGeom prst="rect">
            <a:avLst/>
          </a:prstGeom>
        </p:spPr>
      </p:pic>
      <p:sp>
        <p:nvSpPr>
          <p:cNvPr id="15" name="타원 1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44188" y="394911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458268" y="349259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44188" y="608488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 smtClean="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4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5058668" y="309047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5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44188" y="1875550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6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44188" y="215288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350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1" y="1518238"/>
            <a:ext cx="7632848" cy="4861759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2.1.2 </a:t>
            </a:r>
            <a:r>
              <a:rPr lang="ko-KR" altLang="en-US"/>
              <a:t>자료입력 </a:t>
            </a:r>
            <a:r>
              <a:rPr lang="en-US" altLang="ko-KR"/>
              <a:t>(</a:t>
            </a:r>
            <a:r>
              <a:rPr lang="en-US" altLang="ko-KR" smtClean="0"/>
              <a:t>2/3)</a:t>
            </a:r>
            <a:endParaRPr lang="ko-KR" altLang="en-US"/>
          </a:p>
        </p:txBody>
      </p:sp>
      <p:sp>
        <p:nvSpPr>
          <p:cNvPr id="2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제출자료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접수자료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자료입력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52476" y="1476375"/>
            <a:ext cx="2278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제출자료를 담당자가 접수하여 자료를 입력하는 기능과 담당자 변경 등의 기능을 제공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자료제출자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조직도에서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사용자 정보를 확인 후 해당 담당자를 클릭하여 담당자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변경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정상 작동 시 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저장확인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메시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번 화면 노출 후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제출진행자료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상세로 이동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자신이 처리할 자료가 아닌경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우 담담변경을 활용하여 담당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자를 지정할 수 있음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담당자가 지정된 경우 접수자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료 목록에서 지정된 담당자만 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자료를 입력할 수 있음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026220" y="1848898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35" name="사각형 설명선 34"/>
          <p:cNvSpPr/>
          <p:nvPr/>
        </p:nvSpPr>
        <p:spPr>
          <a:xfrm>
            <a:off x="882204" y="3924225"/>
            <a:ext cx="2571318" cy="3121451"/>
          </a:xfrm>
          <a:prstGeom prst="wedgeRectCallout">
            <a:avLst>
              <a:gd name="adj1" fmla="val -26885"/>
              <a:gd name="adj2" fmla="val -110388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661" y="4019639"/>
            <a:ext cx="2502404" cy="2930622"/>
          </a:xfrm>
          <a:prstGeom prst="rect">
            <a:avLst/>
          </a:prstGeom>
        </p:spPr>
      </p:pic>
      <p:sp>
        <p:nvSpPr>
          <p:cNvPr id="37" name="타원 36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5247487" y="3499043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43" name="사각형 설명선 42"/>
          <p:cNvSpPr/>
          <p:nvPr/>
        </p:nvSpPr>
        <p:spPr>
          <a:xfrm>
            <a:off x="4825224" y="4816610"/>
            <a:ext cx="2875317" cy="810500"/>
          </a:xfrm>
          <a:prstGeom prst="wedgeRectCallout">
            <a:avLst>
              <a:gd name="adj1" fmla="val -20011"/>
              <a:gd name="adj2" fmla="val -185197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45" name="그림 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2782" y="4833521"/>
            <a:ext cx="2740199" cy="728571"/>
          </a:xfrm>
          <a:prstGeom prst="rect">
            <a:avLst/>
          </a:prstGeom>
        </p:spPr>
      </p:pic>
      <p:sp>
        <p:nvSpPr>
          <p:cNvPr id="47" name="타원 46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4790767" y="4749330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0567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1" y="1518238"/>
            <a:ext cx="7632848" cy="4861759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2.1.2 </a:t>
            </a:r>
            <a:r>
              <a:rPr lang="ko-KR" altLang="en-US"/>
              <a:t>자료입력 </a:t>
            </a:r>
            <a:r>
              <a:rPr lang="en-US" altLang="ko-KR" smtClean="0"/>
              <a:t>(3/3)</a:t>
            </a:r>
            <a:endParaRPr lang="ko-KR" altLang="en-US"/>
          </a:p>
        </p:txBody>
      </p:sp>
      <p:sp>
        <p:nvSpPr>
          <p:cNvPr id="2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제출자료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접수자료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자료입력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52476" y="1476375"/>
            <a:ext cx="227880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대량의 데이터 및 복잡한 양식의 자료를 표복사를 통해 입력하는 기능을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제공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자료제출자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엑셀저장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을 클릭하여 집계서식을 엑셀로 저장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엑셀에서 자료를 입력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표복사입력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을 클릭하여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 복사붙여넣기 창에 엑셀자료를 복사하여 붙여넣기한 후 확인 클릭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엑셀저장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을 클릭하면 집계자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가 요청한 형식으로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Bold" pitchFamily="34" charset="-127"/>
              </a:rPr>
              <a:t>저장되며 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Bold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Bold" pitchFamily="34" charset="-127"/>
              </a:rPr>
              <a:t> 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Bold" pitchFamily="34" charset="-127"/>
              </a:rPr>
              <a:t>임의로 수정하면 안됨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입력란을 추가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행추가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할 경우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에는 </a:t>
            </a:r>
            <a:r>
              <a:rPr lang="ko-KR" altLang="en-US" sz="1000" b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반드시 화면에서 행추가</a:t>
            </a:r>
            <a:endParaRPr lang="en-US" altLang="ko-KR" sz="1000" b="1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 b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b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를 한 후 엑셀저장을 하고 자료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를 작성한 후 표복사입력을 하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여야 합니다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 (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화면의 형식과 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엑셀에서 복사붙여넣기 한 형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 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식이 반드시 일치하여야 함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114452" y="3499043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35" name="사각형 설명선 34"/>
          <p:cNvSpPr/>
          <p:nvPr/>
        </p:nvSpPr>
        <p:spPr>
          <a:xfrm>
            <a:off x="186381" y="4437512"/>
            <a:ext cx="3148034" cy="2028284"/>
          </a:xfrm>
          <a:prstGeom prst="wedgeRectCallout">
            <a:avLst>
              <a:gd name="adj1" fmla="val 47357"/>
              <a:gd name="adj2" fmla="val -87133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4554612" y="3499043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43" name="사각형 설명선 42"/>
          <p:cNvSpPr/>
          <p:nvPr/>
        </p:nvSpPr>
        <p:spPr>
          <a:xfrm>
            <a:off x="3906540" y="4087229"/>
            <a:ext cx="4248472" cy="3365809"/>
          </a:xfrm>
          <a:prstGeom prst="wedgeRectCallout">
            <a:avLst>
              <a:gd name="adj1" fmla="val -25385"/>
              <a:gd name="adj2" fmla="val -6147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45" name="그림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033" y="4144263"/>
            <a:ext cx="4097699" cy="3219937"/>
          </a:xfrm>
          <a:prstGeom prst="rect">
            <a:avLst/>
          </a:prstGeom>
        </p:spPr>
      </p:pic>
      <p:sp>
        <p:nvSpPr>
          <p:cNvPr id="47" name="타원 46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973402" y="4011493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4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424" y="4484800"/>
            <a:ext cx="3024500" cy="1975102"/>
          </a:xfrm>
          <a:prstGeom prst="rect">
            <a:avLst/>
          </a:prstGeom>
        </p:spPr>
      </p:pic>
      <p:sp>
        <p:nvSpPr>
          <p:cNvPr id="16" name="타원 15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08026" y="431879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5" name="위로 구부러진 화살표 4"/>
          <p:cNvSpPr/>
          <p:nvPr/>
        </p:nvSpPr>
        <p:spPr>
          <a:xfrm>
            <a:off x="2844147" y="6239621"/>
            <a:ext cx="1735648" cy="64807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00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2.1.3 </a:t>
            </a:r>
            <a:r>
              <a:rPr lang="ko-KR" altLang="en-US" smtClean="0"/>
              <a:t>연계등록</a:t>
            </a:r>
            <a:endParaRPr lang="ko-KR" altLang="en-US"/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제출자료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접수자료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연계등록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52476" y="1476375"/>
            <a:ext cx="2278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 요청을 받은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기관의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담당자가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타기관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소속의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부서나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기관에 다시 제출 요청을 하기 위해 연계 집계를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생성함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할 자료의 자료명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err="1">
                <a:latin typeface="Noto Sans CJK KR Regular" pitchFamily="34" charset="-127"/>
                <a:ea typeface="Noto Sans CJK KR Regular" pitchFamily="34" charset="-127"/>
              </a:rPr>
              <a:t>서식형태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 자료공유범위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시행방법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err="1">
                <a:latin typeface="Noto Sans CJK KR Regular" pitchFamily="34" charset="-127"/>
                <a:ea typeface="Noto Sans CJK KR Regular" pitchFamily="34" charset="-127"/>
              </a:rPr>
              <a:t>제출방법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자료입력기관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err="1">
                <a:latin typeface="Noto Sans CJK KR Regular" pitchFamily="34" charset="-127"/>
                <a:ea typeface="Noto Sans CJK KR Regular" pitchFamily="34" charset="-127"/>
              </a:rPr>
              <a:t>입력요령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집계종료방법</a:t>
            </a:r>
            <a:r>
              <a:rPr lang="en-US" altLang="ko-KR" sz="1000"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>
                <a:latin typeface="Noto Sans CJK KR Regular" pitchFamily="34" charset="-127"/>
                <a:ea typeface="Noto Sans CJK KR Regular" pitchFamily="34" charset="-127"/>
              </a:rPr>
              <a:t>등 기본정보를 작성하여 생성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자료집계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취합자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연계등록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: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서식생성의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내용을 연계하며 변경 불가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최초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제출요청한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자료집계자에게 취합된 자료를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제출완료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기능을 통해 제출을 하여야 함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 </a:t>
            </a: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집계생성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시 등록한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입력요령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및 첨부파일 이 있을 경우 그대로 연계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집계시작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 클릭 하여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집계시작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집계시작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시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제출기관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필수지정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자신이 속한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기관읜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 입력 시 제출기관으로 지정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연계등록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후 자료 수정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불가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1675722"/>
            <a:ext cx="7687477" cy="3064602"/>
          </a:xfrm>
          <a:prstGeom prst="rect">
            <a:avLst/>
          </a:prstGeom>
        </p:spPr>
      </p:pic>
      <p:sp>
        <p:nvSpPr>
          <p:cNvPr id="11" name="타원 1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040664" y="3079913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2" name="사각형 설명선 11"/>
          <p:cNvSpPr/>
          <p:nvPr/>
        </p:nvSpPr>
        <p:spPr>
          <a:xfrm>
            <a:off x="4933949" y="4860751"/>
            <a:ext cx="2555211" cy="1649106"/>
          </a:xfrm>
          <a:prstGeom prst="wedgeRectCallout">
            <a:avLst>
              <a:gd name="adj1" fmla="val -64661"/>
              <a:gd name="adj2" fmla="val -1489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992" y="4925680"/>
            <a:ext cx="2456940" cy="1522173"/>
          </a:xfrm>
          <a:prstGeom prst="rect">
            <a:avLst/>
          </a:prstGeom>
        </p:spPr>
      </p:pic>
      <p:sp>
        <p:nvSpPr>
          <p:cNvPr id="14" name="타원 13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4074142" y="305655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021763" y="3313132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8" name="사각형 설명선 17"/>
          <p:cNvSpPr/>
          <p:nvPr/>
        </p:nvSpPr>
        <p:spPr>
          <a:xfrm>
            <a:off x="450156" y="3755524"/>
            <a:ext cx="3312368" cy="2257355"/>
          </a:xfrm>
          <a:prstGeom prst="wedgeRectCallout">
            <a:avLst>
              <a:gd name="adj1" fmla="val -19468"/>
              <a:gd name="adj2" fmla="val -7265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97" y="3832019"/>
            <a:ext cx="3192199" cy="2110457"/>
          </a:xfrm>
          <a:prstGeom prst="rect">
            <a:avLst/>
          </a:prstGeom>
        </p:spPr>
      </p:pic>
      <p:sp>
        <p:nvSpPr>
          <p:cNvPr id="20" name="타원 1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762524" y="4369474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4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207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9"/>
          <p:cNvSpPr txBox="1">
            <a:spLocks/>
          </p:cNvSpPr>
          <p:nvPr/>
        </p:nvSpPr>
        <p:spPr>
          <a:xfrm>
            <a:off x="3041459" y="2196455"/>
            <a:ext cx="7651941" cy="7353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lvl="0" algn="l">
              <a:defRPr/>
            </a:pPr>
            <a:r>
              <a:rPr lang="ko-KR" altLang="en-US" smtClean="0">
                <a:latin typeface="Noto Sans CJK KR Bold" pitchFamily="34" charset="-127"/>
                <a:ea typeface="Noto Sans CJK KR Bold" pitchFamily="34" charset="-127"/>
              </a:rPr>
              <a:t>제출진행자료</a:t>
            </a:r>
            <a:endParaRPr kumimoji="0" lang="ko-KR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j-cs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430377" y="2932479"/>
            <a:ext cx="5832648" cy="0"/>
          </a:xfrm>
          <a:prstGeom prst="line">
            <a:avLst/>
          </a:prstGeom>
          <a:ln w="12700">
            <a:solidFill>
              <a:srgbClr val="287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041460" y="2949207"/>
            <a:ext cx="1826141" cy="120032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제출진행자료목록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자료제출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err="1">
                <a:latin typeface="Noto Sans CJK KR Regular" pitchFamily="34" charset="-127"/>
                <a:ea typeface="Noto Sans CJK KR Regular" pitchFamily="34" charset="-127"/>
              </a:rPr>
              <a:t>자료수정</a:t>
            </a:r>
            <a:endParaRPr lang="ko-KR" altLang="en-US" sz="1600"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5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551348" y="3093223"/>
            <a:ext cx="491096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smtClean="0">
                <a:latin typeface="Noto Sans CJK KR Bold" pitchFamily="34" charset="-127"/>
                <a:ea typeface="Noto Sans CJK KR Bold" pitchFamily="34" charset="-127"/>
              </a:rPr>
              <a:t>2.2.1</a:t>
            </a:r>
            <a:endParaRPr lang="ko-KR" altLang="en-US" sz="900"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2551348" y="3453456"/>
            <a:ext cx="491096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ko-KR" sz="900" smtClean="0">
                <a:latin typeface="Noto Sans CJK KR Bold" pitchFamily="34" charset="-127"/>
                <a:ea typeface="Noto Sans CJK KR Bold" pitchFamily="34" charset="-127"/>
              </a:rPr>
              <a:t>2.2.</a:t>
            </a:r>
            <a:r>
              <a:rPr kumimoji="0" lang="en-US" altLang="ko-KR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2551348" y="3813689"/>
            <a:ext cx="491096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ko-KR" sz="900" smtClean="0">
                <a:latin typeface="Noto Sans CJK KR Bold" pitchFamily="34" charset="-127"/>
                <a:ea typeface="Noto Sans CJK KR Bold" pitchFamily="34" charset="-127"/>
              </a:rPr>
              <a:t>2.2.</a:t>
            </a:r>
            <a:r>
              <a:rPr kumimoji="0" lang="en-US" altLang="ko-KR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1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430376" y="2383515"/>
            <a:ext cx="660972" cy="38900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smtClean="0">
                <a:latin typeface="Noto Sans CJK KR Bold" pitchFamily="34" charset="-127"/>
                <a:ea typeface="Noto Sans CJK KR Bold" pitchFamily="34" charset="-127"/>
              </a:rPr>
              <a:t>2.2</a:t>
            </a:r>
            <a:endParaRPr lang="ko-KR" altLang="en-US" sz="1800"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0755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2.2.1 </a:t>
            </a:r>
            <a:r>
              <a:rPr lang="ko-KR" altLang="en-US" smtClean="0"/>
              <a:t>제출진행자료목록</a:t>
            </a:r>
            <a:endParaRPr lang="ko-KR" altLang="en-US"/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제출자료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제출진행자료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제출진행자료목록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52476" y="1476375"/>
            <a:ext cx="22788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재츌잔향자료에서 임시저장된 자료를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관리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자료제출자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조회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클릭하여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제출진행자료 검색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초기화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클릭하면 입력한 자료를 삭제하고 접수자료 상태로 전환됨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자료삭제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클릭하면 입력한 자료 및 자료목록이  삭제됨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lvl="0">
              <a:defRPr/>
            </a:pPr>
            <a:r>
              <a:rPr lang="ko-KR" altLang="en-US" sz="1000">
                <a:latin typeface="Noto Sans CJK KR Bold" pitchFamily="34" charset="-127"/>
                <a:ea typeface="Noto Sans CJK KR Bold" pitchFamily="34" charset="-127"/>
              </a:rPr>
              <a:t>   </a:t>
            </a:r>
            <a:r>
              <a:rPr lang="en-US" altLang="ko-KR" sz="1000" smtClean="0">
                <a:latin typeface="Noto Sans CJK KR Bold" pitchFamily="34" charset="-127"/>
                <a:ea typeface="Noto Sans CJK KR Bold" pitchFamily="34" charset="-127"/>
              </a:rPr>
              <a:t>-</a:t>
            </a:r>
            <a:r>
              <a:rPr lang="ko-KR" altLang="en-US" sz="1000" smtClean="0">
                <a:latin typeface="Noto Sans CJK KR Bold" pitchFamily="34" charset="-127"/>
                <a:ea typeface="Noto Sans CJK KR Bold" pitchFamily="34" charset="-127"/>
              </a:rPr>
              <a:t>접수자료에서 </a:t>
            </a:r>
            <a:r>
              <a:rPr lang="en-US" altLang="ko-KR" sz="1000" smtClean="0">
                <a:latin typeface="Noto Sans CJK KR Bold" pitchFamily="34" charset="-127"/>
                <a:ea typeface="Noto Sans CJK KR Bold" pitchFamily="34" charset="-127"/>
              </a:rPr>
              <a:t>[</a:t>
            </a:r>
            <a:r>
              <a:rPr lang="ko-KR" altLang="en-US" sz="1000" smtClean="0">
                <a:latin typeface="Noto Sans CJK KR Bold" pitchFamily="34" charset="-127"/>
                <a:ea typeface="Noto Sans CJK KR Bold" pitchFamily="34" charset="-127"/>
              </a:rPr>
              <a:t>저장</a:t>
            </a:r>
            <a:r>
              <a:rPr lang="en-US" altLang="ko-KR" sz="1000" smtClean="0">
                <a:latin typeface="Noto Sans CJK KR Bold" pitchFamily="34" charset="-127"/>
                <a:ea typeface="Noto Sans CJK KR Bold" pitchFamily="34" charset="-127"/>
              </a:rPr>
              <a:t>]</a:t>
            </a:r>
            <a:r>
              <a:rPr lang="ko-KR" altLang="en-US" sz="1000">
                <a:latin typeface="Noto Sans CJK KR Bold" pitchFamily="34" charset="-127"/>
                <a:ea typeface="Noto Sans CJK KR Bold" pitchFamily="34" charset="-127"/>
              </a:rPr>
              <a:t>한 후 </a:t>
            </a:r>
            <a:r>
              <a:rPr lang="ko-KR" altLang="en-US" sz="1000" smtClean="0">
                <a:latin typeface="Noto Sans CJK KR Bold" pitchFamily="34" charset="-127"/>
                <a:ea typeface="Noto Sans CJK KR Bold" pitchFamily="34" charset="-127"/>
              </a:rPr>
              <a:t>제출</a:t>
            </a:r>
            <a:endParaRPr lang="en-US" altLang="ko-KR" sz="1000" smtClean="0">
              <a:latin typeface="Noto Sans CJK KR Bold" pitchFamily="34" charset="-127"/>
              <a:ea typeface="Noto Sans CJK KR Bold" pitchFamily="34" charset="-127"/>
            </a:endParaRPr>
          </a:p>
          <a:p>
            <a:pPr lvl="0">
              <a:defRPr/>
            </a:pPr>
            <a:r>
              <a:rPr lang="en-US" altLang="ko-KR" sz="1000">
                <a:latin typeface="Noto Sans CJK KR Bold" pitchFamily="34" charset="-127"/>
                <a:ea typeface="Noto Sans CJK KR Bold" pitchFamily="34" charset="-127"/>
              </a:rPr>
              <a:t> </a:t>
            </a:r>
            <a:r>
              <a:rPr lang="en-US" altLang="ko-KR" sz="1000" smtClean="0">
                <a:latin typeface="Noto Sans CJK KR Bold" pitchFamily="34" charset="-127"/>
                <a:ea typeface="Noto Sans CJK KR Bold" pitchFamily="34" charset="-127"/>
              </a:rPr>
              <a:t>    </a:t>
            </a:r>
            <a:r>
              <a:rPr lang="ko-KR" altLang="en-US" sz="1000" smtClean="0">
                <a:latin typeface="Noto Sans CJK KR Bold" pitchFamily="34" charset="-127"/>
                <a:ea typeface="Noto Sans CJK KR Bold" pitchFamily="34" charset="-127"/>
              </a:rPr>
              <a:t>진행자료 </a:t>
            </a:r>
            <a:r>
              <a:rPr lang="ko-KR" altLang="en-US" sz="1000">
                <a:latin typeface="Noto Sans CJK KR Bold" pitchFamily="34" charset="-127"/>
                <a:ea typeface="Noto Sans CJK KR Bold" pitchFamily="34" charset="-127"/>
              </a:rPr>
              <a:t>목록으로 이동 </a:t>
            </a:r>
            <a:endParaRPr lang="en-US" altLang="ko-KR" sz="1000">
              <a:latin typeface="Noto Sans CJK KR Bold" pitchFamily="34" charset="-127"/>
              <a:ea typeface="Noto Sans CJK KR Bold" pitchFamily="34" charset="-127"/>
            </a:endParaRPr>
          </a:p>
          <a:p>
            <a:pPr lvl="0">
              <a:defRPr/>
            </a:pP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40" y="1595684"/>
            <a:ext cx="7710555" cy="1147637"/>
          </a:xfrm>
          <a:prstGeom prst="rect">
            <a:avLst/>
          </a:prstGeom>
        </p:spPr>
      </p:pic>
      <p:sp>
        <p:nvSpPr>
          <p:cNvPr id="12" name="타원 11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525990" y="1658563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746300" y="1658563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183708" y="1658563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4" name="사각형 설명선 13"/>
          <p:cNvSpPr/>
          <p:nvPr/>
        </p:nvSpPr>
        <p:spPr>
          <a:xfrm>
            <a:off x="2826420" y="3348584"/>
            <a:ext cx="2884505" cy="936104"/>
          </a:xfrm>
          <a:prstGeom prst="wedgeRectCallout">
            <a:avLst>
              <a:gd name="adj1" fmla="val 103374"/>
              <a:gd name="adj2" fmla="val -20005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441" y="3407699"/>
            <a:ext cx="2815735" cy="817874"/>
          </a:xfrm>
          <a:prstGeom prst="rect">
            <a:avLst/>
          </a:prstGeom>
        </p:spPr>
      </p:pic>
      <p:sp>
        <p:nvSpPr>
          <p:cNvPr id="16" name="사각형 설명선 15"/>
          <p:cNvSpPr/>
          <p:nvPr/>
        </p:nvSpPr>
        <p:spPr>
          <a:xfrm>
            <a:off x="3952875" y="4860752"/>
            <a:ext cx="3230833" cy="936103"/>
          </a:xfrm>
          <a:prstGeom prst="wedgeRectCallout">
            <a:avLst>
              <a:gd name="adj1" fmla="val 64721"/>
              <a:gd name="adj2" fmla="val -363208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481" y="4872598"/>
            <a:ext cx="3103854" cy="92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25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1545648"/>
            <a:ext cx="7704856" cy="5262382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2.2.2 </a:t>
            </a:r>
            <a:r>
              <a:rPr lang="ko-KR" altLang="en-US"/>
              <a:t>자료제출</a:t>
            </a:r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제출자료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제출진행자료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자료제출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52476" y="1476375"/>
            <a:ext cx="22788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입력한 자료를 집계자에게 제출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자료제출자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제출완료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클릭하면 제출안내 팝업이 보여지고 확인을 클릭하면 집계요청자에게 자료가 전송됨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엑셀저장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클릭하면 화면의 자료가 엑셀로 저장됨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407988" indent="-228600">
              <a:buAutoNum type="circleNumDbPlain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제출완료된 자료는 내제출자료에서 확인할 수 있음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170236" y="2067778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835235" y="2067778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 smtClean="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9" name="사각형 설명선 18"/>
          <p:cNvSpPr/>
          <p:nvPr/>
        </p:nvSpPr>
        <p:spPr>
          <a:xfrm>
            <a:off x="455934" y="3636615"/>
            <a:ext cx="1876393" cy="1123191"/>
          </a:xfrm>
          <a:prstGeom prst="wedgeRectCallout">
            <a:avLst>
              <a:gd name="adj1" fmla="val 9918"/>
              <a:gd name="adj2" fmla="val -172407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94" y="3675562"/>
            <a:ext cx="1761159" cy="1046298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480317" y="2124447"/>
            <a:ext cx="642294" cy="1705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208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2.2.3 </a:t>
            </a:r>
            <a:r>
              <a:rPr lang="ko-KR" altLang="en-US" err="1"/>
              <a:t>자료수정</a:t>
            </a:r>
            <a:r>
              <a:rPr lang="ko-KR" altLang="en-US"/>
              <a:t> </a:t>
            </a:r>
            <a:r>
              <a:rPr lang="en-US" altLang="ko-KR"/>
              <a:t>(1/2)</a:t>
            </a:r>
            <a:endParaRPr lang="ko-KR" altLang="en-US"/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제출자료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제출진행자료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자료수정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52476" y="1476375"/>
            <a:ext cx="227880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자료집계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제출을 위해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저장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되어 있는 자료를 수정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자료제출자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저장 된 자료를 삭제하고 문서 상태를 접수 상태로 초기화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실제자료를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입력하는 화면이며 파일집계인경우 비활성화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입력해야 할 자료가 여러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행인경우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해당 표 지정 후 추가 할 행 수를 입력하여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행추가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및 삭제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 입력한 실제자료화면의 내용을 계산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⑤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부서공유를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하지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않은경우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일반사용자는 내용 확인불가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숫자로 설정된 셀에 문자 입력 시 오류 메시지를 띄워 숫자 입력 유도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문자로 설정된 셀에 숫자 입력 시 문자로 인식하여 계산 시 계산 불가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대량의 데이터 및 복잡한 양식의 자료는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파일다운로드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]/[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표복사입력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활용하여 입력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lvl="0">
              <a:defRPr/>
            </a:pP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1518239"/>
            <a:ext cx="6088518" cy="5215359"/>
          </a:xfrm>
          <a:prstGeom prst="rect">
            <a:avLst/>
          </a:prstGeom>
        </p:spPr>
      </p:pic>
      <p:sp>
        <p:nvSpPr>
          <p:cNvPr id="14" name="타원 13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78148" y="377317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78148" y="637291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4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4236679" y="309015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5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954212" y="193264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2" name="사각형 설명선 21"/>
          <p:cNvSpPr/>
          <p:nvPr/>
        </p:nvSpPr>
        <p:spPr>
          <a:xfrm>
            <a:off x="4626620" y="3355475"/>
            <a:ext cx="3330953" cy="1180208"/>
          </a:xfrm>
          <a:prstGeom prst="wedgeRectCallout">
            <a:avLst>
              <a:gd name="adj1" fmla="val -151734"/>
              <a:gd name="adj2" fmla="val -153655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0199" y="3449447"/>
            <a:ext cx="3123793" cy="992264"/>
          </a:xfrm>
          <a:prstGeom prst="rect">
            <a:avLst/>
          </a:prstGeom>
        </p:spPr>
      </p:pic>
      <p:sp>
        <p:nvSpPr>
          <p:cNvPr id="15" name="타원 1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314252" y="349259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791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1518239"/>
            <a:ext cx="6088518" cy="5215359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2.2.3 </a:t>
            </a:r>
            <a:r>
              <a:rPr lang="ko-KR" altLang="en-US" err="1"/>
              <a:t>자료수정</a:t>
            </a:r>
            <a:r>
              <a:rPr lang="ko-KR" altLang="en-US"/>
              <a:t> </a:t>
            </a:r>
            <a:r>
              <a:rPr lang="en-US" altLang="ko-KR"/>
              <a:t>(2/2)</a:t>
            </a:r>
            <a:endParaRPr lang="ko-KR" altLang="en-US"/>
          </a:p>
        </p:txBody>
      </p:sp>
      <p:sp>
        <p:nvSpPr>
          <p:cNvPr id="2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제출자료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제출진행자료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자료수정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252476" y="1476375"/>
            <a:ext cx="22788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자료집계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제출을 위해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저장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되어 있는 자료를 수정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 제출자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담당변경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부서 이동 시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중인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자료를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후임자에게 이관 가능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조직도에서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사용자 정보를 확인 후 해당 담당자를 클릭하여 자료 이관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자료저장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 시 해당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③번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창 활성화 후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수정된 자료를 저장한 후 제출진행자료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목록으로 이동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첨부파일은 개별 최대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5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개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5MB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78148" y="1924634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35" name="사각형 설명선 34"/>
          <p:cNvSpPr/>
          <p:nvPr/>
        </p:nvSpPr>
        <p:spPr>
          <a:xfrm>
            <a:off x="882204" y="3924225"/>
            <a:ext cx="2571318" cy="3121451"/>
          </a:xfrm>
          <a:prstGeom prst="wedgeRectCallout">
            <a:avLst>
              <a:gd name="adj1" fmla="val -53926"/>
              <a:gd name="adj2" fmla="val -108557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661" y="4019639"/>
            <a:ext cx="2502404" cy="2930622"/>
          </a:xfrm>
          <a:prstGeom prst="rect">
            <a:avLst/>
          </a:prstGeom>
        </p:spPr>
      </p:pic>
      <p:sp>
        <p:nvSpPr>
          <p:cNvPr id="37" name="타원 36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5228685" y="4843782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43" name="사각형 설명선 42"/>
          <p:cNvSpPr/>
          <p:nvPr/>
        </p:nvSpPr>
        <p:spPr>
          <a:xfrm>
            <a:off x="5243635" y="4975096"/>
            <a:ext cx="2755739" cy="820488"/>
          </a:xfrm>
          <a:prstGeom prst="wedgeRectCallout">
            <a:avLst>
              <a:gd name="adj1" fmla="val -70578"/>
              <a:gd name="adj2" fmla="val -200845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4421" y="5015412"/>
            <a:ext cx="2634165" cy="709435"/>
          </a:xfrm>
          <a:prstGeom prst="rect">
            <a:avLst/>
          </a:prstGeom>
        </p:spPr>
      </p:pic>
      <p:sp>
        <p:nvSpPr>
          <p:cNvPr id="48" name="타원 47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4374592" y="3493798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9051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9"/>
          <p:cNvSpPr txBox="1">
            <a:spLocks/>
          </p:cNvSpPr>
          <p:nvPr/>
        </p:nvSpPr>
        <p:spPr>
          <a:xfrm>
            <a:off x="3041459" y="2196455"/>
            <a:ext cx="7651941" cy="7353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lvl="0" algn="l">
              <a:defRPr/>
            </a:pPr>
            <a:r>
              <a:rPr lang="ko-KR" altLang="en-US" smtClean="0">
                <a:latin typeface="Noto Sans CJK KR Bold" pitchFamily="34" charset="-127"/>
                <a:ea typeface="Noto Sans CJK KR Bold" pitchFamily="34" charset="-127"/>
              </a:rPr>
              <a:t>내제출자료</a:t>
            </a:r>
            <a:endParaRPr kumimoji="0" lang="ko-KR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j-cs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430377" y="2932479"/>
            <a:ext cx="5832648" cy="0"/>
          </a:xfrm>
          <a:prstGeom prst="line">
            <a:avLst/>
          </a:prstGeom>
          <a:ln w="12700">
            <a:solidFill>
              <a:srgbClr val="287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041460" y="2949207"/>
            <a:ext cx="1620957" cy="83099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내제출자료목록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내제출자료내용</a:t>
            </a:r>
            <a:endParaRPr lang="ko-KR" altLang="en-US" sz="1600"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5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551348" y="3093223"/>
            <a:ext cx="491096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>
                <a:latin typeface="Noto Sans CJK KR Bold" pitchFamily="34" charset="-127"/>
                <a:ea typeface="Noto Sans CJK KR Bold" pitchFamily="34" charset="-127"/>
              </a:rPr>
              <a:t>2.3.1</a:t>
            </a:r>
            <a:endParaRPr lang="ko-KR" altLang="en-US" sz="900"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2551348" y="3453456"/>
            <a:ext cx="491096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ko-KR" sz="900">
                <a:latin typeface="Noto Sans CJK KR Bold" pitchFamily="34" charset="-127"/>
                <a:ea typeface="Noto Sans CJK KR Bold" pitchFamily="34" charset="-127"/>
              </a:rPr>
              <a:t>2.3.</a:t>
            </a:r>
            <a:r>
              <a: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0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430376" y="2383515"/>
            <a:ext cx="660972" cy="38900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smtClean="0">
                <a:latin typeface="Noto Sans CJK KR Bold" pitchFamily="34" charset="-127"/>
                <a:ea typeface="Noto Sans CJK KR Bold" pitchFamily="34" charset="-127"/>
              </a:rPr>
              <a:t>2.3</a:t>
            </a:r>
            <a:endParaRPr lang="ko-KR" altLang="en-US" sz="1800"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5837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2.3.1 </a:t>
            </a:r>
            <a:r>
              <a:rPr lang="ko-KR" altLang="en-US" smtClean="0"/>
              <a:t>내제출자료목록</a:t>
            </a:r>
            <a:endParaRPr lang="ko-KR" altLang="en-US"/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제출자료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내제출자료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내제출자료 목록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52476" y="1476375"/>
            <a:ext cx="22788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자신이 제출한 자료가 모두 저장되어 관리 할 수 있으며 엑셀로 저장하여 업무에 활용 가능하여 제출한 자료를 후임자에게 담당변경 해 주거나 보안지정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부서공유 등의 기능을 통해 업무 협업을 지원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자료제출자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조회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클릭하여 진행중인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집계자료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검색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보안지정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],[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보안해제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 하여 </a:t>
            </a:r>
            <a:r>
              <a:rPr lang="ko-KR" altLang="en-US" sz="1000" b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제출된 자료를 관리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보안지정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시 관리자 이외의 다른 사용자에게는 자료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조회불가며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리스트에는 ③과 같이 출력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부서공유지정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],[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부서공유취소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 하여 </a:t>
            </a:r>
            <a:r>
              <a:rPr lang="ko-KR" altLang="en-US" sz="1000" b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제출된 자료의 공유 여부를 관리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제출된 자료를 부서 내의 다른 사용자에게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열람기능을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부여하며 리스트에는 ⑤ 와 같이 출력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⑥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사용자공유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제출된 자료를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다른 사용자와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공유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⑥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담당변경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제출된 자료를 후임자에게 이관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1860233"/>
            <a:ext cx="7704856" cy="896628"/>
          </a:xfrm>
          <a:prstGeom prst="rect">
            <a:avLst/>
          </a:prstGeom>
        </p:spPr>
      </p:pic>
      <p:sp>
        <p:nvSpPr>
          <p:cNvPr id="12" name="타원 11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674292" y="195900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5346700" y="197297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5" name="사각형 설명선 14"/>
          <p:cNvSpPr/>
          <p:nvPr/>
        </p:nvSpPr>
        <p:spPr>
          <a:xfrm>
            <a:off x="669568" y="3231984"/>
            <a:ext cx="1004724" cy="688933"/>
          </a:xfrm>
          <a:prstGeom prst="wedgeRectCallout">
            <a:avLst>
              <a:gd name="adj1" fmla="val 430657"/>
              <a:gd name="adj2" fmla="val -204411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687" y="3306483"/>
            <a:ext cx="428625" cy="523875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454" y="3319274"/>
            <a:ext cx="419100" cy="514350"/>
          </a:xfrm>
          <a:prstGeom prst="rect">
            <a:avLst/>
          </a:prstGeom>
        </p:spPr>
      </p:pic>
      <p:sp>
        <p:nvSpPr>
          <p:cNvPr id="20" name="타원 1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588215" y="3080512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6203340" y="197297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4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4" name="사각형 설명선 23"/>
          <p:cNvSpPr/>
          <p:nvPr/>
        </p:nvSpPr>
        <p:spPr>
          <a:xfrm>
            <a:off x="1825764" y="3485891"/>
            <a:ext cx="1248179" cy="688933"/>
          </a:xfrm>
          <a:prstGeom prst="wedgeRectCallout">
            <a:avLst>
              <a:gd name="adj1" fmla="val 309865"/>
              <a:gd name="adj2" fmla="val -240357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1418" y="3568420"/>
            <a:ext cx="533400" cy="523875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6682" y="3568419"/>
            <a:ext cx="542925" cy="523875"/>
          </a:xfrm>
          <a:prstGeom prst="rect">
            <a:avLst/>
          </a:prstGeom>
        </p:spPr>
      </p:pic>
      <p:sp>
        <p:nvSpPr>
          <p:cNvPr id="25" name="타원 2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851546" y="339136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5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6" name="사각형 설명선 25"/>
          <p:cNvSpPr/>
          <p:nvPr/>
        </p:nvSpPr>
        <p:spPr>
          <a:xfrm>
            <a:off x="714376" y="4545105"/>
            <a:ext cx="2971800" cy="2030183"/>
          </a:xfrm>
          <a:prstGeom prst="wedgeRectCallout">
            <a:avLst>
              <a:gd name="adj1" fmla="val 172972"/>
              <a:gd name="adj2" fmla="val -166476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27" name="그림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02" y="4596263"/>
            <a:ext cx="2888530" cy="1927865"/>
          </a:xfrm>
          <a:prstGeom prst="rect">
            <a:avLst/>
          </a:prstGeom>
        </p:spPr>
      </p:pic>
      <p:sp>
        <p:nvSpPr>
          <p:cNvPr id="28" name="타원 27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086037" y="197297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b="1" noProof="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6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548516" y="1972975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7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31" name="사각형 설명선 30"/>
          <p:cNvSpPr/>
          <p:nvPr/>
        </p:nvSpPr>
        <p:spPr>
          <a:xfrm>
            <a:off x="5274692" y="4284687"/>
            <a:ext cx="2160240" cy="2520280"/>
          </a:xfrm>
          <a:prstGeom prst="wedgeRectCallout">
            <a:avLst>
              <a:gd name="adj1" fmla="val 62235"/>
              <a:gd name="adj2" fmla="val -13482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930" y="4335845"/>
            <a:ext cx="2079377" cy="2435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40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2.3.2 </a:t>
            </a:r>
            <a:r>
              <a:rPr lang="ko-KR" altLang="en-US" smtClean="0"/>
              <a:t>내제출자료내용</a:t>
            </a:r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1" y="1548383"/>
            <a:ext cx="6034246" cy="5370603"/>
          </a:xfrm>
          <a:prstGeom prst="rect">
            <a:avLst/>
          </a:prstGeom>
        </p:spPr>
      </p:pic>
      <p:sp>
        <p:nvSpPr>
          <p:cNvPr id="4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제출자료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내제출자료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내제출자료내용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52476" y="1476375"/>
            <a:ext cx="22788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자신이 제출한 자료가 모두 저장되어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관리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자료제출자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자료회수요청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 클릭하여 자신이 제출한 자료에 대해 수정사항이 있는 경우 자료 회수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요청진행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집계자가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승인 시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자동회수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시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요청즉시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접수자료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목록으로 전환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종료자료는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회수요청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진행 불가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제출한 자료를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확인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자료회수시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재입력요청으로 문서 상태가 변경되며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접수자료 목록에서 조회가 된다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자료회수요청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화면에서 입력한 내용은 집계 요청자의 집계진행자료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-</a:t>
            </a: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제출현황에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표시 됨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034332" y="1786596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7" name="사각형 설명선 6"/>
          <p:cNvSpPr/>
          <p:nvPr/>
        </p:nvSpPr>
        <p:spPr>
          <a:xfrm>
            <a:off x="4125291" y="3981951"/>
            <a:ext cx="3892102" cy="3024336"/>
          </a:xfrm>
          <a:prstGeom prst="wedgeRectCallout">
            <a:avLst>
              <a:gd name="adj1" fmla="val -95687"/>
              <a:gd name="adj2" fmla="val -115978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635" y="4108998"/>
            <a:ext cx="3653413" cy="2770240"/>
          </a:xfrm>
          <a:prstGeom prst="rect">
            <a:avLst/>
          </a:prstGeom>
        </p:spPr>
      </p:pic>
      <p:sp>
        <p:nvSpPr>
          <p:cNvPr id="9" name="타원 8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78148" y="522079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3843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9"/>
          <p:cNvSpPr txBox="1">
            <a:spLocks/>
          </p:cNvSpPr>
          <p:nvPr/>
        </p:nvSpPr>
        <p:spPr>
          <a:xfrm>
            <a:off x="3041459" y="2196455"/>
            <a:ext cx="7651941" cy="7353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lvl="0" algn="l">
              <a:defRPr/>
            </a:pPr>
            <a:r>
              <a:rPr lang="ko-KR" altLang="en-US" smtClean="0">
                <a:latin typeface="Noto Sans CJK KR Bold" pitchFamily="34" charset="-127"/>
                <a:ea typeface="Noto Sans CJK KR Bold" pitchFamily="34" charset="-127"/>
              </a:rPr>
              <a:t>전체제출자료</a:t>
            </a:r>
            <a:endParaRPr kumimoji="0" lang="ko-KR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j-cs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430377" y="2932479"/>
            <a:ext cx="5832648" cy="0"/>
          </a:xfrm>
          <a:prstGeom prst="line">
            <a:avLst/>
          </a:prstGeom>
          <a:ln w="12700">
            <a:solidFill>
              <a:srgbClr val="287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041460" y="2949207"/>
            <a:ext cx="1826141" cy="83099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전체제출자료목록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>
                <a:latin typeface="Noto Sans CJK KR Regular" pitchFamily="34" charset="-127"/>
                <a:ea typeface="Noto Sans CJK KR Regular" pitchFamily="34" charset="-127"/>
              </a:rPr>
              <a:t>전체제출자료내용</a:t>
            </a:r>
          </a:p>
        </p:txBody>
      </p:sp>
      <p:sp>
        <p:nvSpPr>
          <p:cNvPr id="5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551348" y="3093223"/>
            <a:ext cx="491096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>
                <a:latin typeface="Noto Sans CJK KR Bold" pitchFamily="34" charset="-127"/>
                <a:ea typeface="Noto Sans CJK KR Bold" pitchFamily="34" charset="-127"/>
              </a:rPr>
              <a:t>2.4.1</a:t>
            </a:r>
            <a:endParaRPr lang="ko-KR" altLang="en-US" sz="900"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2551348" y="3453456"/>
            <a:ext cx="491096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ko-KR" sz="900">
                <a:latin typeface="Noto Sans CJK KR Bold" pitchFamily="34" charset="-127"/>
                <a:ea typeface="Noto Sans CJK KR Bold" pitchFamily="34" charset="-127"/>
              </a:rPr>
              <a:t>2.4.</a:t>
            </a:r>
            <a:r>
              <a: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1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430376" y="2383515"/>
            <a:ext cx="660972" cy="38900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smtClean="0">
                <a:latin typeface="Noto Sans CJK KR Bold" pitchFamily="34" charset="-127"/>
                <a:ea typeface="Noto Sans CJK KR Bold" pitchFamily="34" charset="-127"/>
              </a:rPr>
              <a:t>2.4</a:t>
            </a:r>
            <a:endParaRPr lang="ko-KR" altLang="en-US" sz="1800"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2521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1548383"/>
            <a:ext cx="7704856" cy="111263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2.4.1 </a:t>
            </a:r>
            <a:r>
              <a:rPr lang="ko-KR" altLang="en-US"/>
              <a:t>전체제출자료목록</a:t>
            </a:r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제출자료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전체제출자료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전체제출자료목록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52476" y="1476375"/>
            <a:ext cx="2278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자신이 속한 부서의 제출 자료 목록이며 해당 자료를 관리 및 엑셀로 저장하여 업무에 활용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자료제출자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조회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클릭하여 전체제출자료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검색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보안지정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],[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보안해제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 하여 </a:t>
            </a:r>
            <a:r>
              <a:rPr lang="ko-KR" altLang="en-US" sz="1000" b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제출된 자료를 관리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보안지정 시 관리자 이외의 다른 사용자에게는 자료 조회불가며 리스트에는 ③과 같이 출력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부서공유지정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],[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부서공유취소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 하여 </a:t>
            </a:r>
            <a:r>
              <a:rPr lang="ko-KR" altLang="en-US" sz="1000" b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제출된 자료의 공유 여부를 관리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제출된 자료를 부서 내의 다른 사용자에게 열람기능을 부여하며 리스트에는 ⑤ 와 같이 출력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⑥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사용자공유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클릭하여 진행 중인 집계자료를 다른 사용자와 공유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0" name="사각형 설명선 9"/>
          <p:cNvSpPr/>
          <p:nvPr/>
        </p:nvSpPr>
        <p:spPr>
          <a:xfrm>
            <a:off x="1825764" y="3485891"/>
            <a:ext cx="1248179" cy="688933"/>
          </a:xfrm>
          <a:prstGeom prst="wedgeRectCallout">
            <a:avLst>
              <a:gd name="adj1" fmla="val 309865"/>
              <a:gd name="adj2" fmla="val -240357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418" y="3568420"/>
            <a:ext cx="533400" cy="523875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6682" y="3568419"/>
            <a:ext cx="542925" cy="523875"/>
          </a:xfrm>
          <a:prstGeom prst="rect">
            <a:avLst/>
          </a:prstGeom>
        </p:spPr>
      </p:pic>
      <p:sp>
        <p:nvSpPr>
          <p:cNvPr id="15" name="사각형 설명선 14"/>
          <p:cNvSpPr/>
          <p:nvPr/>
        </p:nvSpPr>
        <p:spPr>
          <a:xfrm>
            <a:off x="714376" y="4545105"/>
            <a:ext cx="2971800" cy="2030183"/>
          </a:xfrm>
          <a:prstGeom prst="wedgeRectCallout">
            <a:avLst>
              <a:gd name="adj1" fmla="val 172972"/>
              <a:gd name="adj2" fmla="val -166476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02" y="4596263"/>
            <a:ext cx="2888530" cy="1927865"/>
          </a:xfrm>
          <a:prstGeom prst="rect">
            <a:avLst/>
          </a:prstGeom>
        </p:spPr>
      </p:pic>
      <p:sp>
        <p:nvSpPr>
          <p:cNvPr id="17" name="사각형 설명선 16"/>
          <p:cNvSpPr/>
          <p:nvPr/>
        </p:nvSpPr>
        <p:spPr>
          <a:xfrm>
            <a:off x="5274692" y="4284687"/>
            <a:ext cx="2160240" cy="2520280"/>
          </a:xfrm>
          <a:prstGeom prst="wedgeRectCallout">
            <a:avLst>
              <a:gd name="adj1" fmla="val 62235"/>
              <a:gd name="adj2" fmla="val -13482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930" y="4335845"/>
            <a:ext cx="2079377" cy="2435206"/>
          </a:xfrm>
          <a:prstGeom prst="rect">
            <a:avLst/>
          </a:prstGeom>
        </p:spPr>
      </p:pic>
      <p:sp>
        <p:nvSpPr>
          <p:cNvPr id="19" name="타원 18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674292" y="169239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6161221" y="170636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146900" y="169239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578948" y="170636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4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466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2.4.2 </a:t>
            </a:r>
            <a:r>
              <a:rPr lang="ko-KR" altLang="en-US"/>
              <a:t>전체제출자료내용</a:t>
            </a:r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제출자료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전체제출자료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전체제출자료내용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52476" y="1476375"/>
            <a:ext cx="22788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자신 및 부서에서 제출한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자료가 모두 저장되어 관리 할 수 있으며 엑셀로 저장하여 업무에 활용 가능하여 제출한 자료를 후임자에게 담당 변경 하거나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보안지정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부서공유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등의 기능을 통해 업무 협업을 지원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err="1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자료제출자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자료회수요청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 클릭하여 자신이 제출한 자료에 대해 수정사항이 있는 경우 자료 회수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요청진행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집계자가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승인 시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자동회수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시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요청즉시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접수자료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목록으로 전환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집계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종료자료는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r>
              <a:rPr lang="ko-KR" altLang="en-US" sz="1000" err="1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회수요청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진행 불가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제출한 자료를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확인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1" y="1548383"/>
            <a:ext cx="6034246" cy="5370603"/>
          </a:xfrm>
          <a:prstGeom prst="rect">
            <a:avLst/>
          </a:prstGeom>
        </p:spPr>
      </p:pic>
      <p:sp>
        <p:nvSpPr>
          <p:cNvPr id="22" name="타원 21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034332" y="1786596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3" name="사각형 설명선 22"/>
          <p:cNvSpPr/>
          <p:nvPr/>
        </p:nvSpPr>
        <p:spPr>
          <a:xfrm>
            <a:off x="4125291" y="3981951"/>
            <a:ext cx="3892102" cy="3024336"/>
          </a:xfrm>
          <a:prstGeom prst="wedgeRectCallout">
            <a:avLst>
              <a:gd name="adj1" fmla="val -95687"/>
              <a:gd name="adj2" fmla="val -115978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635" y="4108998"/>
            <a:ext cx="3653413" cy="2770240"/>
          </a:xfrm>
          <a:prstGeom prst="rect">
            <a:avLst/>
          </a:prstGeom>
        </p:spPr>
      </p:pic>
      <p:sp>
        <p:nvSpPr>
          <p:cNvPr id="25" name="타원 2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78148" y="522079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410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9"/>
          <p:cNvSpPr txBox="1">
            <a:spLocks/>
          </p:cNvSpPr>
          <p:nvPr/>
        </p:nvSpPr>
        <p:spPr>
          <a:xfrm>
            <a:off x="2430377" y="2196455"/>
            <a:ext cx="8263024" cy="7353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j-cs"/>
              </a:rPr>
              <a:t>3. </a:t>
            </a:r>
            <a:r>
              <a:rPr kumimoji="0" lang="ko-KR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j-cs"/>
              </a:rPr>
              <a:t>자료집계 관리</a:t>
            </a:r>
            <a:endParaRPr kumimoji="0" lang="ko-KR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j-cs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430377" y="2932479"/>
            <a:ext cx="5832648" cy="0"/>
          </a:xfrm>
          <a:prstGeom prst="line">
            <a:avLst/>
          </a:prstGeom>
          <a:ln w="12700">
            <a:solidFill>
              <a:srgbClr val="287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551348" y="3082043"/>
            <a:ext cx="419088" cy="216024"/>
          </a:xfrm>
          <a:prstGeom prst="roundRect">
            <a:avLst/>
          </a:prstGeom>
          <a:solidFill>
            <a:srgbClr val="28779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3.1</a:t>
            </a:r>
            <a:endParaRPr kumimoji="0" lang="ko-KR" altLang="en-US" sz="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73622" y="2949207"/>
            <a:ext cx="2989921" cy="83099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smtClean="0"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6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자료집계 관리자</a:t>
            </a:r>
            <a:r>
              <a:rPr lang="en-US" altLang="ko-KR" sz="1600" smtClean="0"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조직도관리</a:t>
            </a:r>
          </a:p>
          <a:p>
            <a:pPr>
              <a:lnSpc>
                <a:spcPct val="150000"/>
              </a:lnSpc>
            </a:pPr>
            <a:r>
              <a:rPr lang="en-US" altLang="ko-KR" sz="1600" smtClean="0"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6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자료집계 관리자</a:t>
            </a:r>
            <a:r>
              <a:rPr lang="en-US" altLang="ko-KR" sz="1600" smtClean="0"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게시판관리</a:t>
            </a:r>
            <a:endParaRPr lang="ko-KR" altLang="en-US" sz="1600"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9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551348" y="3430903"/>
            <a:ext cx="419088" cy="216024"/>
          </a:xfrm>
          <a:prstGeom prst="roundRect">
            <a:avLst/>
          </a:prstGeom>
          <a:solidFill>
            <a:srgbClr val="28779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kern="0">
                <a:solidFill>
                  <a:prstClr val="white"/>
                </a:solidFill>
                <a:latin typeface="Noto Sans CJK KR Bold" pitchFamily="34" charset="-127"/>
                <a:ea typeface="Noto Sans CJK KR Bold" pitchFamily="34" charset="-127"/>
              </a:rPr>
              <a:t>3.2</a:t>
            </a:r>
            <a:endParaRPr kumimoji="0" lang="ko-KR" altLang="en-US" sz="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647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9"/>
          <p:cNvSpPr txBox="1">
            <a:spLocks/>
          </p:cNvSpPr>
          <p:nvPr/>
        </p:nvSpPr>
        <p:spPr>
          <a:xfrm>
            <a:off x="3041459" y="2196455"/>
            <a:ext cx="7651941" cy="7353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lvl="0" algn="l">
              <a:defRPr/>
            </a:pPr>
            <a:r>
              <a:rPr lang="ko-KR" altLang="en-US" smtClean="0">
                <a:latin typeface="Noto Sans CJK KR Bold" pitchFamily="34" charset="-127"/>
                <a:ea typeface="Noto Sans CJK KR Bold" pitchFamily="34" charset="-127"/>
              </a:rPr>
              <a:t>조직도관리</a:t>
            </a:r>
            <a:endParaRPr kumimoji="0" lang="ko-KR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j-cs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430377" y="2932479"/>
            <a:ext cx="5832648" cy="0"/>
          </a:xfrm>
          <a:prstGeom prst="line">
            <a:avLst/>
          </a:prstGeom>
          <a:ln w="12700">
            <a:solidFill>
              <a:srgbClr val="287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041460" y="2949207"/>
            <a:ext cx="1210588" cy="83099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부서관리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사용자관리</a:t>
            </a:r>
            <a:endParaRPr lang="ko-KR" altLang="en-US" sz="1600"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5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551348" y="3093223"/>
            <a:ext cx="491096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smtClean="0">
                <a:latin typeface="Noto Sans CJK KR Bold" pitchFamily="34" charset="-127"/>
                <a:ea typeface="Noto Sans CJK KR Bold" pitchFamily="34" charset="-127"/>
              </a:rPr>
              <a:t>3.1.1</a:t>
            </a:r>
            <a:endParaRPr lang="ko-KR" altLang="en-US" sz="900"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2551348" y="3453456"/>
            <a:ext cx="491096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ko-KR" sz="900" smtClean="0">
                <a:latin typeface="Noto Sans CJK KR Bold" pitchFamily="34" charset="-127"/>
                <a:ea typeface="Noto Sans CJK KR Bold" pitchFamily="34" charset="-127"/>
              </a:rPr>
              <a:t>3.1.2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1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430376" y="2383515"/>
            <a:ext cx="660972" cy="38900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smtClean="0">
                <a:latin typeface="Noto Sans CJK KR Bold" pitchFamily="34" charset="-127"/>
                <a:ea typeface="Noto Sans CJK KR Bold" pitchFamily="34" charset="-127"/>
              </a:rPr>
              <a:t>3.1</a:t>
            </a:r>
            <a:endParaRPr lang="ko-KR" altLang="en-US" sz="1800">
              <a:latin typeface="Noto Sans CJK KR Bold" pitchFamily="34" charset="-127"/>
              <a:ea typeface="Noto Sans CJK KR 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8975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27" y="1545648"/>
            <a:ext cx="7660721" cy="395804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3.1.1 </a:t>
            </a:r>
            <a:r>
              <a:rPr lang="ko-KR" altLang="en-US" smtClean="0"/>
              <a:t>부서관리</a:t>
            </a:r>
            <a:endParaRPr lang="ko-KR" altLang="en-US"/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집계자료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조직도관리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조직도관리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52476" y="1476375"/>
            <a:ext cx="227880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조직도 트리구조에서 부서정보를 확인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자료집계 관리자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조직도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트리에서 조직을 선택하면 부서의 ②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상세정보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를 확인할 수 있음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부서 및 사용자를 검색할 수 있음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부서정보는 확인만 가능하면 변경할 수 없음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126427" y="298438"/>
            <a:ext cx="1285929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 smtClean="0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3. </a:t>
            </a:r>
            <a:r>
              <a:rPr lang="ko-KR" altLang="en-US" sz="1400" b="1" smtClean="0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조직도관리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33952" y="234047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693783" y="234047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394372" y="500476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4492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95" y="1545648"/>
            <a:ext cx="7632785" cy="395804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3.1.2 </a:t>
            </a:r>
            <a:r>
              <a:rPr lang="ko-KR" altLang="en-US" smtClean="0"/>
              <a:t>사용자관리</a:t>
            </a:r>
            <a:endParaRPr lang="ko-KR" altLang="en-US"/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집계자료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조직도관리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조직도관리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52476" y="1476375"/>
            <a:ext cx="2278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조직도 트리에서 사용자정보 조회 및 관리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자료집계 관리자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조직도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트리에서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사용자를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선택하면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사용자의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상세정보</a:t>
            </a:r>
            <a:r>
              <a:rPr lang="en-US" altLang="ko-KR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를 확인할 수 있음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③ 부서 및 사용자를 검색할 수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있음</a:t>
            </a: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사용자변경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클릭하면  수정한 정보가 저장됨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(id,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이름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,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부서등 비활성화 정보는 수정할 수 없음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v"/>
              <a:defRPr/>
            </a:pPr>
            <a:r>
              <a:rPr lang="en-US" altLang="ko-KR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Tips</a:t>
            </a:r>
          </a:p>
          <a:p>
            <a:pPr marL="179388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사용자정보는 권한관리를 활용함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126427" y="298438"/>
            <a:ext cx="1285929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3. </a:t>
            </a:r>
            <a:r>
              <a:rPr lang="ko-KR" altLang="en-US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조직도관리</a:t>
            </a:r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33952" y="234047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693783" y="234047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394372" y="5004767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6786860" y="2125538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4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264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9"/>
          <p:cNvSpPr txBox="1">
            <a:spLocks/>
          </p:cNvSpPr>
          <p:nvPr/>
        </p:nvSpPr>
        <p:spPr>
          <a:xfrm>
            <a:off x="3041459" y="2196455"/>
            <a:ext cx="7651941" cy="7353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+mj-cs"/>
              </a:defRPr>
            </a:lvl1pPr>
          </a:lstStyle>
          <a:p>
            <a:pPr lvl="0" algn="l">
              <a:defRPr/>
            </a:pPr>
            <a:r>
              <a:rPr lang="ko-KR" altLang="en-US" smtClean="0">
                <a:latin typeface="Noto Sans CJK KR Bold" pitchFamily="34" charset="-127"/>
                <a:ea typeface="Noto Sans CJK KR Bold" pitchFamily="34" charset="-127"/>
              </a:rPr>
              <a:t>게시판</a:t>
            </a:r>
            <a:endParaRPr kumimoji="0" lang="ko-KR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j-cs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430377" y="2932479"/>
            <a:ext cx="5832648" cy="0"/>
          </a:xfrm>
          <a:prstGeom prst="line">
            <a:avLst/>
          </a:prstGeom>
          <a:ln w="12700">
            <a:solidFill>
              <a:srgbClr val="287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041460" y="2949207"/>
            <a:ext cx="1484702" cy="120032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공지사항</a:t>
            </a:r>
            <a:endParaRPr lang="en-US" altLang="ko-KR" sz="160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자주묻는 질문</a:t>
            </a:r>
            <a:endParaRPr lang="en-US" altLang="ko-KR" sz="1600" smtClean="0">
              <a:latin typeface="Noto Sans CJK KR Regular" pitchFamily="34" charset="-127"/>
              <a:ea typeface="Noto Sans CJK KR Regular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smtClean="0">
                <a:latin typeface="Noto Sans CJK KR Regular" pitchFamily="34" charset="-127"/>
                <a:ea typeface="Noto Sans CJK KR Regular" pitchFamily="34" charset="-127"/>
              </a:rPr>
              <a:t>자료실</a:t>
            </a:r>
            <a:endParaRPr lang="ko-KR" altLang="en-US" sz="1600"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5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551348" y="3093223"/>
            <a:ext cx="491096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smtClean="0">
                <a:latin typeface="Noto Sans CJK KR Bold" pitchFamily="34" charset="-127"/>
                <a:ea typeface="Noto Sans CJK KR Bold" pitchFamily="34" charset="-127"/>
              </a:rPr>
              <a:t>3.2.1</a:t>
            </a:r>
            <a:endParaRPr lang="ko-KR" altLang="en-US" sz="900"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2551348" y="3453456"/>
            <a:ext cx="491096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ko-KR" sz="900" smtClean="0">
                <a:latin typeface="Noto Sans CJK KR Bold" pitchFamily="34" charset="-127"/>
                <a:ea typeface="Noto Sans CJK KR Bold" pitchFamily="34" charset="-127"/>
              </a:rPr>
              <a:t>3.2.2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1" name="모서리가 둥근 직사각형 2">
            <a:extLst>
              <a:ext uri="{FF2B5EF4-FFF2-40B4-BE49-F238E27FC236}">
                <a16:creationId xmlns:a16="http://schemas.microsoft.com/office/drawing/2014/main" id="{B6489ABF-9A70-4878-BD48-2578C5651B76}"/>
              </a:ext>
            </a:extLst>
          </p:cNvPr>
          <p:cNvSpPr/>
          <p:nvPr/>
        </p:nvSpPr>
        <p:spPr>
          <a:xfrm>
            <a:off x="2430376" y="2383515"/>
            <a:ext cx="660972" cy="38900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smtClean="0">
                <a:latin typeface="Noto Sans CJK KR Bold" pitchFamily="34" charset="-127"/>
                <a:ea typeface="Noto Sans CJK KR Bold" pitchFamily="34" charset="-127"/>
              </a:rPr>
              <a:t>3.2</a:t>
            </a:r>
            <a:endParaRPr lang="ko-KR" altLang="en-US" sz="1800">
              <a:latin typeface="Noto Sans CJK KR Bold" pitchFamily="34" charset="-127"/>
              <a:ea typeface="Noto Sans CJK KR Bold" pitchFamily="34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2550363" y="3813689"/>
            <a:ext cx="491096" cy="216024"/>
          </a:xfrm>
          <a:prstGeom prst="roundRect">
            <a:avLst/>
          </a:prstGeom>
          <a:solidFill>
            <a:srgbClr val="287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ko-KR" sz="900" smtClean="0">
                <a:latin typeface="Noto Sans CJK KR Bold" pitchFamily="34" charset="-127"/>
                <a:ea typeface="Noto Sans CJK KR Bold" pitchFamily="34" charset="-127"/>
              </a:rPr>
              <a:t>3.2.3</a:t>
            </a: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45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3.2.1 </a:t>
            </a:r>
            <a:r>
              <a:rPr lang="ko-KR" altLang="en-US" smtClean="0"/>
              <a:t>공지사항</a:t>
            </a:r>
            <a:endParaRPr lang="ko-KR" altLang="en-US"/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게시판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공지사항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공지사항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52476" y="1476375"/>
            <a:ext cx="2278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게시판을 활용하여 공지조회 및 관리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모든사용자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등록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수정은 관리자만 가능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검색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클릭하여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공지사항 자료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검색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게시물작성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하면 ③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과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같은 게시글 작성화면이 보여지면 제목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내용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첨부파일을 작성한 후 저장을 클릭하면 공지사항이 등록된다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-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관리자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공지사항 제목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하여 ⑥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과 같이 작성된 공지사항 내용을 조회할 수 있음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수정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클릭하면 ⑥ 과 같이 공지사항 수정화면이 보여지면 제목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내용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첨부파일을 수정하고 저장하면 공지사항이 수정된다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56" y="1595042"/>
            <a:ext cx="7749977" cy="1087150"/>
          </a:xfrm>
          <a:prstGeom prst="rect">
            <a:avLst/>
          </a:prstGeom>
        </p:spPr>
      </p:pic>
      <p:sp>
        <p:nvSpPr>
          <p:cNvPr id="12" name="타원 11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033795" y="1768616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363800" y="1768616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303646" y="2607523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700074" y="217986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4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61004" y="458511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5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6" name="사각형 설명선 25"/>
          <p:cNvSpPr/>
          <p:nvPr/>
        </p:nvSpPr>
        <p:spPr>
          <a:xfrm>
            <a:off x="310896" y="4772064"/>
            <a:ext cx="3667652" cy="1240816"/>
          </a:xfrm>
          <a:prstGeom prst="wedgeRectCallout">
            <a:avLst>
              <a:gd name="adj1" fmla="val -4233"/>
              <a:gd name="adj2" fmla="val -23847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27" name="그림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04" y="4819167"/>
            <a:ext cx="3545536" cy="1101858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31" name="사각형 설명선 30"/>
          <p:cNvSpPr/>
          <p:nvPr/>
        </p:nvSpPr>
        <p:spPr>
          <a:xfrm>
            <a:off x="3303646" y="2781426"/>
            <a:ext cx="4580227" cy="1880825"/>
          </a:xfrm>
          <a:prstGeom prst="wedgeRectCallout">
            <a:avLst>
              <a:gd name="adj1" fmla="val 44866"/>
              <a:gd name="adj2" fmla="val -9057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271" y="2816899"/>
            <a:ext cx="4488879" cy="1776976"/>
          </a:xfrm>
          <a:prstGeom prst="rect">
            <a:avLst/>
          </a:prstGeom>
        </p:spPr>
      </p:pic>
      <p:sp>
        <p:nvSpPr>
          <p:cNvPr id="34" name="사각형 설명선 33"/>
          <p:cNvSpPr/>
          <p:nvPr/>
        </p:nvSpPr>
        <p:spPr>
          <a:xfrm>
            <a:off x="4275143" y="5013215"/>
            <a:ext cx="3634417" cy="1518378"/>
          </a:xfrm>
          <a:prstGeom prst="wedgeRectCallout">
            <a:avLst>
              <a:gd name="adj1" fmla="val 4742"/>
              <a:gd name="adj2" fmla="val -4835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316" y="5035871"/>
            <a:ext cx="3545536" cy="1450002"/>
          </a:xfrm>
          <a:prstGeom prst="rect">
            <a:avLst/>
          </a:prstGeom>
        </p:spPr>
      </p:pic>
      <p:sp>
        <p:nvSpPr>
          <p:cNvPr id="4" name="위로 구부러진 화살표 3"/>
          <p:cNvSpPr/>
          <p:nvPr/>
        </p:nvSpPr>
        <p:spPr>
          <a:xfrm>
            <a:off x="2142344" y="5882547"/>
            <a:ext cx="2340260" cy="48029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4245728" y="489243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6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399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3.2.2 </a:t>
            </a:r>
            <a:r>
              <a:rPr lang="ko-KR" altLang="en-US" smtClean="0"/>
              <a:t>자주묻는 질문</a:t>
            </a:r>
            <a:endParaRPr lang="ko-KR" altLang="en-US"/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게시판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자주묻는 질문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자주묻는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질문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52476" y="1476375"/>
            <a:ext cx="2278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게시판을 활용하여 </a:t>
            </a:r>
            <a:r>
              <a:rPr lang="ko-KR" altLang="en-US" sz="1000">
                <a:solidFill>
                  <a:prstClr val="black">
                    <a:lumMod val="85000"/>
                    <a:lumOff val="15000"/>
                  </a:prstClr>
                </a:solidFill>
              </a:rPr>
              <a:t>자주묻는 </a:t>
            </a:r>
            <a:r>
              <a:rPr lang="ko-KR" altLang="en-US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질문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조회 및 관리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모든사용자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등록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수정은 관리자만 가능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검색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클릭하여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자주묻는 질문 자료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검색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게시물작성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하면 ③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과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같은 게시글 작성화면이 보여지면 제목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내용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첨부파일을 작성한 후 저장을 클릭하면 공지사항이 등록된다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-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관리자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자주묻는 질문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하여 ⑥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과 같이 작성된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자주묻는 질문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 내용을 조회할 수 있음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관리자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수정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클릭하면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⑥ 과 같이 자주묻는 질문 수정화면이 보여지면 제목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내용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첨부파일을 수정하고 저장하면 공지사항이 수정된다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56" y="1602286"/>
            <a:ext cx="7749977" cy="1072661"/>
          </a:xfrm>
          <a:prstGeom prst="rect">
            <a:avLst/>
          </a:prstGeom>
        </p:spPr>
      </p:pic>
      <p:sp>
        <p:nvSpPr>
          <p:cNvPr id="12" name="타원 11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033795" y="1768616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363800" y="1768616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303646" y="2607523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700074" y="217986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4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61004" y="458511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5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6" name="사각형 설명선 25"/>
          <p:cNvSpPr/>
          <p:nvPr/>
        </p:nvSpPr>
        <p:spPr>
          <a:xfrm>
            <a:off x="310896" y="4772064"/>
            <a:ext cx="3667652" cy="1240816"/>
          </a:xfrm>
          <a:prstGeom prst="wedgeRectCallout">
            <a:avLst>
              <a:gd name="adj1" fmla="val -4233"/>
              <a:gd name="adj2" fmla="val -23847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27" name="그림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04" y="4864814"/>
            <a:ext cx="3545536" cy="101056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31" name="사각형 설명선 30"/>
          <p:cNvSpPr/>
          <p:nvPr/>
        </p:nvSpPr>
        <p:spPr>
          <a:xfrm>
            <a:off x="3303646" y="2781426"/>
            <a:ext cx="4580227" cy="1880825"/>
          </a:xfrm>
          <a:prstGeom prst="wedgeRectCallout">
            <a:avLst>
              <a:gd name="adj1" fmla="val 44866"/>
              <a:gd name="adj2" fmla="val -9057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271" y="2816899"/>
            <a:ext cx="4488879" cy="1776976"/>
          </a:xfrm>
          <a:prstGeom prst="rect">
            <a:avLst/>
          </a:prstGeom>
        </p:spPr>
      </p:pic>
      <p:sp>
        <p:nvSpPr>
          <p:cNvPr id="34" name="사각형 설명선 33"/>
          <p:cNvSpPr/>
          <p:nvPr/>
        </p:nvSpPr>
        <p:spPr>
          <a:xfrm>
            <a:off x="4275143" y="5013215"/>
            <a:ext cx="3634417" cy="1518378"/>
          </a:xfrm>
          <a:prstGeom prst="wedgeRectCallout">
            <a:avLst>
              <a:gd name="adj1" fmla="val 4742"/>
              <a:gd name="adj2" fmla="val -4835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316" y="5086463"/>
            <a:ext cx="3545536" cy="1348818"/>
          </a:xfrm>
          <a:prstGeom prst="rect">
            <a:avLst/>
          </a:prstGeom>
        </p:spPr>
      </p:pic>
      <p:sp>
        <p:nvSpPr>
          <p:cNvPr id="4" name="위로 구부러진 화살표 3"/>
          <p:cNvSpPr/>
          <p:nvPr/>
        </p:nvSpPr>
        <p:spPr>
          <a:xfrm>
            <a:off x="2142344" y="5882547"/>
            <a:ext cx="2340260" cy="48029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4245728" y="489243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6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34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3.2.3 </a:t>
            </a:r>
            <a:r>
              <a:rPr lang="ko-KR" altLang="en-US" smtClean="0"/>
              <a:t>자료실</a:t>
            </a:r>
            <a:endParaRPr lang="ko-KR" altLang="en-US"/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306140" y="1188343"/>
            <a:ext cx="8136904" cy="329896"/>
          </a:xfrm>
          <a:prstGeom prst="rect">
            <a:avLst/>
          </a:prstGeom>
          <a:noFill/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Regular" pitchFamily="34" charset="-127"/>
                <a:ea typeface="Noto Sans CJK KR Regular" pitchFamily="34" charset="-127"/>
                <a:cs typeface="+mn-cs"/>
              </a:defRPr>
            </a:lvl1pPr>
            <a:lvl2pPr marL="52152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305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458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6112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764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포털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err="1">
                <a:solidFill>
                  <a:prstClr val="black">
                    <a:lumMod val="85000"/>
                    <a:lumOff val="15000"/>
                  </a:prstClr>
                </a:solidFill>
              </a:rPr>
              <a:t>자료집계</a:t>
            </a:r>
            <a:r>
              <a:rPr lang="ko-KR" altLang="en-US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게시판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자료실 </a:t>
            </a:r>
            <a:r>
              <a:rPr lang="en-US" altLang="ko-KR" sz="1200" b="1">
                <a:solidFill>
                  <a:prstClr val="black">
                    <a:lumMod val="85000"/>
                    <a:lumOff val="15000"/>
                  </a:prstClr>
                </a:solidFill>
              </a:rPr>
              <a:t>&gt; </a:t>
            </a:r>
            <a:r>
              <a:rPr lang="ko-KR" altLang="en-US" sz="1200" b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자료실</a:t>
            </a:r>
            <a:endParaRPr lang="ko-KR" altLang="en-US" sz="1200" b="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52476" y="1476375"/>
            <a:ext cx="2278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목적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게시판을 활용하여 공지조회 및 관리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사용자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179388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모든사용자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(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등록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수정은 관리자만 가능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)</a:t>
            </a:r>
          </a:p>
          <a:p>
            <a:pPr marL="179388">
              <a:defRPr/>
            </a:pP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171450" lvl="0" indent="-171450">
              <a:buFont typeface="Wingdings" panose="05000000000000000000" pitchFamily="2" charset="2"/>
              <a:buChar char="l"/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Bold" pitchFamily="34" charset="-127"/>
                <a:ea typeface="Noto Sans CJK KR Bold" pitchFamily="34" charset="-127"/>
              </a:rPr>
              <a:t>업무절차</a:t>
            </a:r>
            <a:endParaRPr lang="en-US" altLang="ko-KR" sz="1000">
              <a:solidFill>
                <a:prstClr val="black"/>
              </a:solidFill>
              <a:latin typeface="Noto Sans CJK KR Bold" pitchFamily="34" charset="-127"/>
              <a:ea typeface="Noto Sans CJK KR Bold" pitchFamily="34" charset="-127"/>
            </a:endParaRPr>
          </a:p>
          <a:p>
            <a:pPr marL="360000" indent="-180000">
              <a:defRPr/>
            </a:pP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①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검색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클릭하여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자료실 자료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검색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②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게시물작성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하면 ③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과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같은 게시글 작성화면이 보여지면 제목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내용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첨부파일을 작성한 후 저장을 클릭하면 자료실이 등록된다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-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관리자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endParaRPr lang="en-US" altLang="ko-KR" sz="1000" smtClean="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  <a:p>
            <a:pPr marL="360000" indent="-180000">
              <a:defRPr/>
            </a:pP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④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자료실 제목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클릭 </a:t>
            </a:r>
            <a:r>
              <a:rPr lang="ko-KR" altLang="en-US" sz="100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하여 ⑥ 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과 같이 작성된 자료실 내용을 조회할 수 있음 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[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수정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]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버튼을 클릭하면 ⑥ 과 같이 자료실 수정화면이 보여지면 제목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내용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/</a:t>
            </a:r>
            <a:r>
              <a:rPr lang="ko-KR" altLang="en-US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첨부파일을 수정하고 저장하면 자료실이 수정된다</a:t>
            </a:r>
            <a:r>
              <a:rPr lang="en-US" altLang="ko-KR" sz="1000" smtClean="0">
                <a:solidFill>
                  <a:prstClr val="black"/>
                </a:solidFill>
                <a:latin typeface="Noto Sans CJK KR Regular" pitchFamily="34" charset="-127"/>
                <a:ea typeface="Noto Sans CJK KR Regular" pitchFamily="34" charset="-127"/>
              </a:rPr>
              <a:t>.</a:t>
            </a:r>
            <a:endParaRPr lang="en-US" altLang="ko-KR" sz="1000">
              <a:solidFill>
                <a:prstClr val="black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35" y="1572544"/>
            <a:ext cx="7832269" cy="1199975"/>
          </a:xfrm>
          <a:prstGeom prst="rect">
            <a:avLst/>
          </a:prstGeom>
        </p:spPr>
      </p:pic>
      <p:sp>
        <p:nvSpPr>
          <p:cNvPr id="12" name="타원 11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2033795" y="1768616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1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7363800" y="1768616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2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303646" y="2607523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3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1700074" y="2179861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4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361004" y="458511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5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  <p:sp>
        <p:nvSpPr>
          <p:cNvPr id="26" name="사각형 설명선 25"/>
          <p:cNvSpPr/>
          <p:nvPr/>
        </p:nvSpPr>
        <p:spPr>
          <a:xfrm>
            <a:off x="310896" y="4772064"/>
            <a:ext cx="3667652" cy="1240816"/>
          </a:xfrm>
          <a:prstGeom prst="wedgeRectCallout">
            <a:avLst>
              <a:gd name="adj1" fmla="val -4233"/>
              <a:gd name="adj2" fmla="val -23847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27" name="그림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04" y="4864465"/>
            <a:ext cx="3545536" cy="101126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B5837B9-8522-49F7-B83C-7F1D16BFE7CF}"/>
              </a:ext>
            </a:extLst>
          </p:cNvPr>
          <p:cNvSpPr txBox="1"/>
          <p:nvPr/>
        </p:nvSpPr>
        <p:spPr>
          <a:xfrm>
            <a:off x="9344435" y="298438"/>
            <a:ext cx="106792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>
              <a:defRPr/>
            </a:pPr>
            <a:r>
              <a:rPr lang="en-US" altLang="ko-KR" sz="1400" b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2. </a:t>
            </a:r>
            <a:r>
              <a:rPr lang="ko-KR" altLang="en-US" sz="1400" b="1" err="1">
                <a:solidFill>
                  <a:srgbClr val="287790"/>
                </a:solidFill>
                <a:latin typeface="Noto Sans CJK KR Regular" pitchFamily="34" charset="-127"/>
                <a:ea typeface="Noto Sans CJK KR Regular" pitchFamily="34" charset="-127"/>
              </a:rPr>
              <a:t>제출자료</a:t>
            </a:r>
            <a:endParaRPr lang="ko-KR" altLang="en-US" sz="1400" b="1">
              <a:solidFill>
                <a:srgbClr val="287790"/>
              </a:solidFill>
              <a:latin typeface="Noto Sans CJK KR Regular" pitchFamily="34" charset="-127"/>
              <a:ea typeface="Noto Sans CJK KR Regular" pitchFamily="34" charset="-127"/>
            </a:endParaRPr>
          </a:p>
        </p:txBody>
      </p:sp>
      <p:sp>
        <p:nvSpPr>
          <p:cNvPr id="31" name="사각형 설명선 30"/>
          <p:cNvSpPr/>
          <p:nvPr/>
        </p:nvSpPr>
        <p:spPr>
          <a:xfrm>
            <a:off x="3303646" y="2781426"/>
            <a:ext cx="4580227" cy="1880825"/>
          </a:xfrm>
          <a:prstGeom prst="wedgeRectCallout">
            <a:avLst>
              <a:gd name="adj1" fmla="val 44866"/>
              <a:gd name="adj2" fmla="val -9057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271" y="2816899"/>
            <a:ext cx="4488879" cy="1776976"/>
          </a:xfrm>
          <a:prstGeom prst="rect">
            <a:avLst/>
          </a:prstGeom>
        </p:spPr>
      </p:pic>
      <p:sp>
        <p:nvSpPr>
          <p:cNvPr id="34" name="사각형 설명선 33"/>
          <p:cNvSpPr/>
          <p:nvPr/>
        </p:nvSpPr>
        <p:spPr>
          <a:xfrm>
            <a:off x="4275143" y="5013215"/>
            <a:ext cx="3634417" cy="1518378"/>
          </a:xfrm>
          <a:prstGeom prst="wedgeRectCallout">
            <a:avLst>
              <a:gd name="adj1" fmla="val 4742"/>
              <a:gd name="adj2" fmla="val -4835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ko-KR" altLang="en-US" sz="1100" b="1">
              <a:solidFill>
                <a:prstClr val="white"/>
              </a:solidFill>
              <a:latin typeface="Noto Sans CJK KR Bold" pitchFamily="34" charset="-127"/>
              <a:ea typeface="Noto Sans CJK KR Bold" pitchFamily="34" charset="-127"/>
            </a:endParaRP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316" y="5091972"/>
            <a:ext cx="3545536" cy="1337800"/>
          </a:xfrm>
          <a:prstGeom prst="rect">
            <a:avLst/>
          </a:prstGeom>
        </p:spPr>
      </p:pic>
      <p:sp>
        <p:nvSpPr>
          <p:cNvPr id="4" name="위로 구부러진 화살표 3"/>
          <p:cNvSpPr/>
          <p:nvPr/>
        </p:nvSpPr>
        <p:spPr>
          <a:xfrm>
            <a:off x="2142344" y="5882547"/>
            <a:ext cx="2340260" cy="48029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B36B8157-D26A-44E9-9523-C331F2EE27C9}"/>
              </a:ext>
            </a:extLst>
          </p:cNvPr>
          <p:cNvSpPr/>
          <p:nvPr/>
        </p:nvSpPr>
        <p:spPr>
          <a:xfrm>
            <a:off x="4245728" y="4892439"/>
            <a:ext cx="151472" cy="151472"/>
          </a:xfrm>
          <a:prstGeom prst="ellipse">
            <a:avLst/>
          </a:prstGeom>
          <a:solidFill>
            <a:srgbClr val="E83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10430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 CJK KR Bold" pitchFamily="34" charset="-127"/>
                <a:ea typeface="Noto Sans CJK KR Bold" pitchFamily="34" charset="-127"/>
                <a:cs typeface="+mn-cs"/>
              </a:rPr>
              <a:t>6</a:t>
            </a:r>
            <a:endParaRPr kumimoji="0" lang="ko-KR" altLang="en-US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 CJK KR Bold" pitchFamily="34" charset="-127"/>
              <a:ea typeface="Noto Sans CJK KR Bold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838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표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목차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1">
      <a:majorFont>
        <a:latin typeface="Noto Sans CJK KR Bold"/>
        <a:ea typeface="Noto Sans CJK KR Bold"/>
        <a:cs typeface=""/>
      </a:majorFont>
      <a:minorFont>
        <a:latin typeface="Noto Sans CJK KR Medium"/>
        <a:ea typeface="Noto Sans CJK KR Mediu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개요페이지_핑크_본문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1">
      <a:majorFont>
        <a:latin typeface="Noto Sans CJK KR Bold"/>
        <a:ea typeface="Noto Sans CJK KR Bold"/>
        <a:cs typeface=""/>
      </a:majorFont>
      <a:minorFont>
        <a:latin typeface="Noto Sans CJK KR Medium"/>
        <a:ea typeface="Noto Sans CJK KR Mediu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간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본문_블루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1">
      <a:majorFont>
        <a:latin typeface="Noto Sans CJK KR Bold"/>
        <a:ea typeface="Noto Sans CJK KR Bold"/>
        <a:cs typeface=""/>
      </a:majorFont>
      <a:minorFont>
        <a:latin typeface="Noto Sans CJK KR Medium"/>
        <a:ea typeface="Noto Sans CJK KR Mediu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solidFill>
          <a:srgbClr val="6DBDD7"/>
        </a:solidFill>
      </a:spPr>
      <a:bodyPr wrap="square" lIns="0" tIns="0" rIns="0" bIns="0" rtlCol="0" anchor="ctr" anchorCtr="0">
        <a:noAutofit/>
      </a:bodyPr>
      <a:lstStyle>
        <a:defPPr>
          <a:defRPr dirty="0"/>
        </a:defPPr>
      </a:lstStyle>
    </a:txDef>
  </a:objectDefaults>
  <a:extraClrSchemeLst/>
</a:theme>
</file>

<file path=ppt/theme/theme6.xml><?xml version="1.0" encoding="utf-8"?>
<a:theme xmlns:a="http://schemas.openxmlformats.org/drawingml/2006/main" name="본문_노랑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1">
      <a:majorFont>
        <a:latin typeface="Noto Sans CJK KR Bold"/>
        <a:ea typeface="Noto Sans CJK KR Bold"/>
        <a:cs typeface=""/>
      </a:majorFont>
      <a:minorFont>
        <a:latin typeface="Noto Sans CJK KR Medium"/>
        <a:ea typeface="Noto Sans CJK KR Mediu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본문_그린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1">
      <a:majorFont>
        <a:latin typeface="Noto Sans CJK KR Bold"/>
        <a:ea typeface="Noto Sans CJK KR Bold"/>
        <a:cs typeface=""/>
      </a:majorFont>
      <a:minorFont>
        <a:latin typeface="Noto Sans CJK KR Medium"/>
        <a:ea typeface="Noto Sans CJK KR Mediu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13695</TotalTime>
  <Words>4382</Words>
  <Application>Microsoft Office PowerPoint</Application>
  <PresentationFormat>사용자 지정</PresentationFormat>
  <Paragraphs>1208</Paragraphs>
  <Slides>62</Slides>
  <Notes>19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7</vt:i4>
      </vt:variant>
      <vt:variant>
        <vt:lpstr>슬라이드 제목</vt:lpstr>
      </vt:variant>
      <vt:variant>
        <vt:i4>62</vt:i4>
      </vt:variant>
    </vt:vector>
  </HeadingPairs>
  <TitlesOfParts>
    <vt:vector size="79" baseType="lpstr">
      <vt:lpstr>HY견고딕</vt:lpstr>
      <vt:lpstr>HY헤드라인M</vt:lpstr>
      <vt:lpstr>Noto Sans CJK KR Bold</vt:lpstr>
      <vt:lpstr>Noto Sans CJK KR Medium</vt:lpstr>
      <vt:lpstr>Noto Sans CJK KR Regular</vt:lpstr>
      <vt:lpstr>굴림</vt:lpstr>
      <vt:lpstr>돋움체</vt:lpstr>
      <vt:lpstr>맑은 고딕</vt:lpstr>
      <vt:lpstr>Arial</vt:lpstr>
      <vt:lpstr>Wingdings</vt:lpstr>
      <vt:lpstr>표지</vt:lpstr>
      <vt:lpstr>목차</vt:lpstr>
      <vt:lpstr>개요페이지_핑크_본문</vt:lpstr>
      <vt:lpstr>간지</vt:lpstr>
      <vt:lpstr>본문_블루</vt:lpstr>
      <vt:lpstr>본문_노랑</vt:lpstr>
      <vt:lpstr>본문_그린</vt:lpstr>
      <vt:lpstr>PowerPoint 프레젠테이션</vt:lpstr>
      <vt:lpstr>Contents</vt:lpstr>
      <vt:lpstr>PowerPoint 프레젠테이션</vt:lpstr>
      <vt:lpstr>1. 자료집계 개요</vt:lpstr>
      <vt:lpstr>2. 업무처리 흐름도</vt:lpstr>
      <vt:lpstr>3. 메뉴 및 권한</vt:lpstr>
      <vt:lpstr>PowerPoint 프레젠테이션</vt:lpstr>
      <vt:lpstr>PowerPoint 프레젠테이션</vt:lpstr>
      <vt:lpstr>PowerPoint 프레젠테이션</vt:lpstr>
      <vt:lpstr>1.1.1 집계서식생성</vt:lpstr>
      <vt:lpstr>1.1.2 서식함활용</vt:lpstr>
      <vt:lpstr>1.1.3 제출기관지정</vt:lpstr>
      <vt:lpstr>1.1.4 입력요령 및 파일첨부</vt:lpstr>
      <vt:lpstr>1.1.5 집계서식생성 작성화면</vt:lpstr>
      <vt:lpstr>1.1.6 스프레드시트 활용 (셀설정)</vt:lpstr>
      <vt:lpstr>1.1.7 서식테스트</vt:lpstr>
      <vt:lpstr>1.1.8 집계종료방법 지정(종료일지정, 선착순집계, 정기집계)</vt:lpstr>
      <vt:lpstr>PowerPoint 프레젠테이션</vt:lpstr>
      <vt:lpstr>1.2.1 집계진행자료 목록</vt:lpstr>
      <vt:lpstr>PowerPoint 프레젠테이션</vt:lpstr>
      <vt:lpstr>1.2.2 제출현황 (2/2)</vt:lpstr>
      <vt:lpstr>1.2.3 집계현황</vt:lpstr>
      <vt:lpstr>1.2.4 기본정보 (1/3)</vt:lpstr>
      <vt:lpstr>1.2.4 기본정보 (2/3)</vt:lpstr>
      <vt:lpstr>1.2.4 기본정보 (3/3)</vt:lpstr>
      <vt:lpstr>PowerPoint 프레젠테이션</vt:lpstr>
      <vt:lpstr>1.3.1 미진행자료 목록</vt:lpstr>
      <vt:lpstr>1.3.2 미진행자료 기본정보</vt:lpstr>
      <vt:lpstr>PowerPoint 프레젠테이션</vt:lpstr>
      <vt:lpstr>1.4.1 집계종료자료 목록</vt:lpstr>
      <vt:lpstr>PowerPoint 프레젠테이션</vt:lpstr>
      <vt:lpstr>1.4.3 집계현황</vt:lpstr>
      <vt:lpstr>1.4.4 집계종료자료 - 기본정보</vt:lpstr>
      <vt:lpstr>PowerPoint 프레젠테이션</vt:lpstr>
      <vt:lpstr>1.5.1 사용자그룹설정 목록 및 그룹등록</vt:lpstr>
      <vt:lpstr>1.5.2 사용자그룹 수정</vt:lpstr>
      <vt:lpstr>PowerPoint 프레젠테이션</vt:lpstr>
      <vt:lpstr>PowerPoint 프레젠테이션</vt:lpstr>
      <vt:lpstr>2.1.1 접수자료목록</vt:lpstr>
      <vt:lpstr>2.1.2 자료입력 (1/3)</vt:lpstr>
      <vt:lpstr>2.1.2 자료입력 (2/3)</vt:lpstr>
      <vt:lpstr>2.1.2 자료입력 (3/3)</vt:lpstr>
      <vt:lpstr>2.1.3 연계등록</vt:lpstr>
      <vt:lpstr>PowerPoint 프레젠테이션</vt:lpstr>
      <vt:lpstr>2.2.1 제출진행자료목록</vt:lpstr>
      <vt:lpstr>2.2.2 자료제출</vt:lpstr>
      <vt:lpstr>2.2.3 자료수정 (1/2)</vt:lpstr>
      <vt:lpstr>2.2.3 자료수정 (2/2)</vt:lpstr>
      <vt:lpstr>PowerPoint 프레젠테이션</vt:lpstr>
      <vt:lpstr>2.3.1 내제출자료목록</vt:lpstr>
      <vt:lpstr>2.3.2 내제출자료내용</vt:lpstr>
      <vt:lpstr>PowerPoint 프레젠테이션</vt:lpstr>
      <vt:lpstr>2.4.1 전체제출자료목록</vt:lpstr>
      <vt:lpstr>2.4.2 전체제출자료내용</vt:lpstr>
      <vt:lpstr>PowerPoint 프레젠테이션</vt:lpstr>
      <vt:lpstr>PowerPoint 프레젠테이션</vt:lpstr>
      <vt:lpstr>3.1.1 부서관리</vt:lpstr>
      <vt:lpstr>3.1.2 사용자관리</vt:lpstr>
      <vt:lpstr>PowerPoint 프레젠테이션</vt:lpstr>
      <vt:lpstr>3.2.1 공지사항</vt:lpstr>
      <vt:lpstr>3.2.2 자주묻는 질문</vt:lpstr>
      <vt:lpstr>3.2.3 자료실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timesoft</cp:lastModifiedBy>
  <cp:revision>1173</cp:revision>
  <cp:lastPrinted>2021-12-07T11:10:54Z</cp:lastPrinted>
  <dcterms:created xsi:type="dcterms:W3CDTF">2019-06-20T09:39:44Z</dcterms:created>
  <dcterms:modified xsi:type="dcterms:W3CDTF">2022-01-19T01:48:54Z</dcterms:modified>
</cp:coreProperties>
</file>